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90" r:id="rId2"/>
  </p:sldMasterIdLst>
  <p:notesMasterIdLst>
    <p:notesMasterId r:id="rId38"/>
  </p:notesMasterIdLst>
  <p:sldIdLst>
    <p:sldId id="256" r:id="rId3"/>
    <p:sldId id="258" r:id="rId4"/>
    <p:sldId id="259" r:id="rId5"/>
    <p:sldId id="257" r:id="rId6"/>
    <p:sldId id="312" r:id="rId7"/>
    <p:sldId id="298" r:id="rId8"/>
    <p:sldId id="275" r:id="rId9"/>
    <p:sldId id="274" r:id="rId10"/>
    <p:sldId id="278" r:id="rId11"/>
    <p:sldId id="311" r:id="rId12"/>
    <p:sldId id="284" r:id="rId13"/>
    <p:sldId id="265" r:id="rId14"/>
    <p:sldId id="281" r:id="rId15"/>
    <p:sldId id="316" r:id="rId16"/>
    <p:sldId id="263" r:id="rId17"/>
    <p:sldId id="287" r:id="rId18"/>
    <p:sldId id="282" r:id="rId19"/>
    <p:sldId id="317" r:id="rId20"/>
    <p:sldId id="266" r:id="rId21"/>
    <p:sldId id="319" r:id="rId22"/>
    <p:sldId id="320" r:id="rId23"/>
    <p:sldId id="321" r:id="rId24"/>
    <p:sldId id="322" r:id="rId25"/>
    <p:sldId id="324" r:id="rId26"/>
    <p:sldId id="297" r:id="rId27"/>
    <p:sldId id="273" r:id="rId28"/>
    <p:sldId id="269" r:id="rId29"/>
    <p:sldId id="313" r:id="rId30"/>
    <p:sldId id="325" r:id="rId31"/>
    <p:sldId id="326" r:id="rId32"/>
    <p:sldId id="300" r:id="rId33"/>
    <p:sldId id="272" r:id="rId34"/>
    <p:sldId id="304" r:id="rId35"/>
    <p:sldId id="306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2D830-2BD4-4AFE-90C3-8728D9002F80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CB594-70D6-47A9-8709-8C5D4DF1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80c9abe0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80c9abe0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299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80c9abe00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80c9abe00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80c9abe0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80c9abe0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80c9abe00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80c9abe00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80c9abe00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80c9abe00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0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80c9abe0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80c9abe0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80c9abe0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80c9abe0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19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04d9405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04d9405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80c9abe00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80c9abe00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0c9abe0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0c9abe0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36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638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963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80c9abe0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80c9abe0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957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80c9abe0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80c9abe0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193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251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80c9abe00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80c9abe00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33d0b5f2_1_2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033d0b5f2_1_2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111183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111183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3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80c9abe0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80c9abe0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192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80c9abe0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80c9abe0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80c9abe0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80c9abe0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80c9abe00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80c9abe00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9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43367" y="-190829"/>
            <a:ext cx="8308539" cy="952272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2600" y="1907167"/>
            <a:ext cx="7734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22596" y="4625467"/>
            <a:ext cx="8124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342270" y="-426466"/>
            <a:ext cx="3622879" cy="3205023"/>
          </a:xfrm>
          <a:custGeom>
            <a:avLst/>
            <a:gdLst/>
            <a:ahLst/>
            <a:cxnLst/>
            <a:rect l="l" t="t" r="r" b="b"/>
            <a:pathLst>
              <a:path w="75070" h="66407" extrusionOk="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2104967" y="-1919767"/>
            <a:ext cx="4788752" cy="4698339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9920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316752" y="393363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494152" y="475099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2"/>
          </p:nvPr>
        </p:nvSpPr>
        <p:spPr>
          <a:xfrm>
            <a:off x="4545244" y="3933467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3"/>
          </p:nvPr>
        </p:nvSpPr>
        <p:spPr>
          <a:xfrm>
            <a:off x="4722644" y="475099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/>
          </p:nvPr>
        </p:nvSpPr>
        <p:spPr>
          <a:xfrm>
            <a:off x="1316752" y="200323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1494152" y="2831416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6"/>
          </p:nvPr>
        </p:nvSpPr>
        <p:spPr>
          <a:xfrm>
            <a:off x="4545244" y="2003067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7"/>
          </p:nvPr>
        </p:nvSpPr>
        <p:spPr>
          <a:xfrm>
            <a:off x="4722644" y="2831416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8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9"/>
          </p:nvPr>
        </p:nvSpPr>
        <p:spPr>
          <a:xfrm>
            <a:off x="7773648" y="393363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3"/>
          </p:nvPr>
        </p:nvSpPr>
        <p:spPr>
          <a:xfrm>
            <a:off x="7951048" y="4751165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 idx="14"/>
          </p:nvPr>
        </p:nvSpPr>
        <p:spPr>
          <a:xfrm>
            <a:off x="7773648" y="200323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5"/>
          </p:nvPr>
        </p:nvSpPr>
        <p:spPr>
          <a:xfrm>
            <a:off x="7951048" y="2831583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-2893966" y="2925468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19"/>
          <p:cNvSpPr/>
          <p:nvPr/>
        </p:nvSpPr>
        <p:spPr>
          <a:xfrm rot="-521989">
            <a:off x="10963442" y="-2817149"/>
            <a:ext cx="4788781" cy="4698368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803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2"/>
          </p:nvPr>
        </p:nvSpPr>
        <p:spPr>
          <a:xfrm>
            <a:off x="149653" y="3019151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327053" y="38429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3"/>
          </p:nvPr>
        </p:nvSpPr>
        <p:spPr>
          <a:xfrm>
            <a:off x="3073347" y="3019151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4"/>
          </p:nvPr>
        </p:nvSpPr>
        <p:spPr>
          <a:xfrm>
            <a:off x="3250747" y="38429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5"/>
          </p:nvPr>
        </p:nvSpPr>
        <p:spPr>
          <a:xfrm>
            <a:off x="6017053" y="3019151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6"/>
          </p:nvPr>
        </p:nvSpPr>
        <p:spPr>
          <a:xfrm>
            <a:off x="6194453" y="38429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7"/>
          </p:nvPr>
        </p:nvSpPr>
        <p:spPr>
          <a:xfrm>
            <a:off x="8940747" y="3019151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8"/>
          </p:nvPr>
        </p:nvSpPr>
        <p:spPr>
          <a:xfrm>
            <a:off x="9118147" y="38429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/>
          <p:nvPr/>
        </p:nvSpPr>
        <p:spPr>
          <a:xfrm rot="-9363942">
            <a:off x="3292834" y="5307131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1"/>
          <p:cNvSpPr/>
          <p:nvPr/>
        </p:nvSpPr>
        <p:spPr>
          <a:xfrm rot="10430029">
            <a:off x="9470671" y="-2014727"/>
            <a:ext cx="4530685" cy="519278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094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136003" y="157985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7122403" y="2366897"/>
            <a:ext cx="3128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2"/>
          </p:nvPr>
        </p:nvSpPr>
        <p:spPr>
          <a:xfrm>
            <a:off x="7136003" y="411985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3"/>
          </p:nvPr>
        </p:nvSpPr>
        <p:spPr>
          <a:xfrm>
            <a:off x="7122403" y="4906897"/>
            <a:ext cx="3128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8855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82" name="Google Shape;182;p29"/>
          <p:cNvSpPr/>
          <p:nvPr/>
        </p:nvSpPr>
        <p:spPr>
          <a:xfrm rot="-1402723">
            <a:off x="10324425" y="2214655"/>
            <a:ext cx="3876117" cy="5544396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9"/>
          <p:cNvSpPr/>
          <p:nvPr/>
        </p:nvSpPr>
        <p:spPr>
          <a:xfrm rot="-963209">
            <a:off x="-2608483" y="3008493"/>
            <a:ext cx="8165765" cy="7868273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0332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953800" y="2169233"/>
            <a:ext cx="50268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>
                <a:solidFill>
                  <a:srgbClr val="4340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/>
          <p:nvPr/>
        </p:nvSpPr>
        <p:spPr>
          <a:xfrm rot="-3118107">
            <a:off x="-1109396" y="4015585"/>
            <a:ext cx="4111855" cy="471275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63581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1037067" y="2742967"/>
            <a:ext cx="5457600" cy="18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1037067" y="1098424"/>
            <a:ext cx="4624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1037067" y="4632867"/>
            <a:ext cx="44660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35"/>
          <p:cNvSpPr txBox="1">
            <a:spLocks noGrp="1"/>
          </p:cNvSpPr>
          <p:nvPr>
            <p:ph type="subTitle" idx="2"/>
          </p:nvPr>
        </p:nvSpPr>
        <p:spPr>
          <a:xfrm>
            <a:off x="1037067" y="2287200"/>
            <a:ext cx="4107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520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9808034" y="-3409399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26"/>
          <p:cNvSpPr/>
          <p:nvPr/>
        </p:nvSpPr>
        <p:spPr>
          <a:xfrm rot="-6809349">
            <a:off x="-1892552" y="4420972"/>
            <a:ext cx="3626487" cy="355801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4222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-1054092">
            <a:off x="-2256492" y="2761795"/>
            <a:ext cx="6688088" cy="766546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2"/>
          <p:cNvSpPr/>
          <p:nvPr/>
        </p:nvSpPr>
        <p:spPr>
          <a:xfrm rot="-3118107">
            <a:off x="7729805" y="-2766216"/>
            <a:ext cx="4111855" cy="471275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2"/>
          <p:cNvSpPr/>
          <p:nvPr/>
        </p:nvSpPr>
        <p:spPr>
          <a:xfrm rot="-9363942">
            <a:off x="8119167" y="43253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endParaRPr sz="240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hasCustomPrompt="1"/>
          </p:nvPr>
        </p:nvSpPr>
        <p:spPr>
          <a:xfrm>
            <a:off x="1368600" y="1170033"/>
            <a:ext cx="3151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1368600" y="3631467"/>
            <a:ext cx="31516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2" hasCustomPrompt="1"/>
          </p:nvPr>
        </p:nvSpPr>
        <p:spPr>
          <a:xfrm>
            <a:off x="4520200" y="1170033"/>
            <a:ext cx="3151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3"/>
          </p:nvPr>
        </p:nvSpPr>
        <p:spPr>
          <a:xfrm>
            <a:off x="4520200" y="3631467"/>
            <a:ext cx="31516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4" hasCustomPrompt="1"/>
          </p:nvPr>
        </p:nvSpPr>
        <p:spPr>
          <a:xfrm>
            <a:off x="7671800" y="1170033"/>
            <a:ext cx="3151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5"/>
          </p:nvPr>
        </p:nvSpPr>
        <p:spPr>
          <a:xfrm>
            <a:off x="7671800" y="3631467"/>
            <a:ext cx="3151600" cy="11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40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9"/>
          <p:cNvSpPr/>
          <p:nvPr/>
        </p:nvSpPr>
        <p:spPr>
          <a:xfrm rot="5400000">
            <a:off x="243367" y="-190829"/>
            <a:ext cx="8308539" cy="952272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9"/>
          <p:cNvSpPr txBox="1">
            <a:spLocks noGrp="1"/>
          </p:cNvSpPr>
          <p:nvPr>
            <p:ph type="ctrTitle"/>
          </p:nvPr>
        </p:nvSpPr>
        <p:spPr>
          <a:xfrm>
            <a:off x="1322600" y="1907167"/>
            <a:ext cx="7734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subTitle" idx="1"/>
          </p:nvPr>
        </p:nvSpPr>
        <p:spPr>
          <a:xfrm>
            <a:off x="1322596" y="4625467"/>
            <a:ext cx="8124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/>
          <p:nvPr/>
        </p:nvSpPr>
        <p:spPr>
          <a:xfrm>
            <a:off x="10342270" y="-426466"/>
            <a:ext cx="3622879" cy="3205023"/>
          </a:xfrm>
          <a:custGeom>
            <a:avLst/>
            <a:gdLst/>
            <a:ahLst/>
            <a:cxnLst/>
            <a:rect l="l" t="t" r="r" b="b"/>
            <a:pathLst>
              <a:path w="75070" h="66407" extrusionOk="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9"/>
          <p:cNvSpPr/>
          <p:nvPr/>
        </p:nvSpPr>
        <p:spPr>
          <a:xfrm>
            <a:off x="-2104967" y="-1919767"/>
            <a:ext cx="4788752" cy="4698339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427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 txBox="1">
            <a:spLocks noGrp="1"/>
          </p:cNvSpPr>
          <p:nvPr>
            <p:ph type="title"/>
          </p:nvPr>
        </p:nvSpPr>
        <p:spPr>
          <a:xfrm>
            <a:off x="986969" y="3903080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986967" y="4445507"/>
            <a:ext cx="26660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title" idx="2"/>
          </p:nvPr>
        </p:nvSpPr>
        <p:spPr>
          <a:xfrm>
            <a:off x="6726631" y="3903080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subTitle" idx="3"/>
          </p:nvPr>
        </p:nvSpPr>
        <p:spPr>
          <a:xfrm>
            <a:off x="6726633" y="4445507"/>
            <a:ext cx="26660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title" idx="4"/>
          </p:nvPr>
        </p:nvSpPr>
        <p:spPr>
          <a:xfrm>
            <a:off x="3857875" y="3903080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ubTitle" idx="5"/>
          </p:nvPr>
        </p:nvSpPr>
        <p:spPr>
          <a:xfrm>
            <a:off x="3857865" y="4445507"/>
            <a:ext cx="26660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title" idx="6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title" idx="7"/>
          </p:nvPr>
        </p:nvSpPr>
        <p:spPr>
          <a:xfrm>
            <a:off x="986969" y="3420901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title" idx="8"/>
          </p:nvPr>
        </p:nvSpPr>
        <p:spPr>
          <a:xfrm>
            <a:off x="3857875" y="3420901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title" idx="9"/>
          </p:nvPr>
        </p:nvSpPr>
        <p:spPr>
          <a:xfrm>
            <a:off x="6726631" y="3420901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sp>
        <p:nvSpPr>
          <p:cNvPr id="25" name="Google Shape;25;p40"/>
          <p:cNvSpPr/>
          <p:nvPr/>
        </p:nvSpPr>
        <p:spPr>
          <a:xfrm>
            <a:off x="-1410400" y="-4635783"/>
            <a:ext cx="4832827" cy="5539085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0"/>
          <p:cNvSpPr/>
          <p:nvPr/>
        </p:nvSpPr>
        <p:spPr>
          <a:xfrm flipH="1">
            <a:off x="7117068" y="-3192900"/>
            <a:ext cx="6741067" cy="6613792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0"/>
          <p:cNvSpPr/>
          <p:nvPr/>
        </p:nvSpPr>
        <p:spPr>
          <a:xfrm rot="-9363942">
            <a:off x="1290201" y="56603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57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 rot="-21887">
            <a:off x="4148361" y="3029887"/>
            <a:ext cx="3895279" cy="9884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4564413" y="2039147"/>
            <a:ext cx="2768456" cy="9884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rot="-22116">
            <a:off x="3826554" y="4009899"/>
            <a:ext cx="4538893" cy="98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9050101" y="3306300"/>
            <a:ext cx="4264727" cy="3772581"/>
          </a:xfrm>
          <a:custGeom>
            <a:avLst/>
            <a:gdLst/>
            <a:ahLst/>
            <a:cxnLst/>
            <a:rect l="l" t="t" r="r" b="b"/>
            <a:pathLst>
              <a:path w="75070" h="66407" extrusionOk="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>
            <a:off x="-764766" y="-1618133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363942">
            <a:off x="-2688799" y="22694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170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>
            <a:spLocks noGrp="1"/>
          </p:cNvSpPr>
          <p:nvPr>
            <p:ph type="title"/>
          </p:nvPr>
        </p:nvSpPr>
        <p:spPr>
          <a:xfrm rot="-21887">
            <a:off x="4148361" y="3029887"/>
            <a:ext cx="3895279" cy="9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title" idx="2"/>
          </p:nvPr>
        </p:nvSpPr>
        <p:spPr>
          <a:xfrm rot="-21855">
            <a:off x="4564413" y="2039147"/>
            <a:ext cx="2768456" cy="9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subTitle" idx="1"/>
          </p:nvPr>
        </p:nvSpPr>
        <p:spPr>
          <a:xfrm rot="-22116">
            <a:off x="3826554" y="4009899"/>
            <a:ext cx="4538893" cy="98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32" name="Google Shape;32;p41"/>
          <p:cNvSpPr/>
          <p:nvPr/>
        </p:nvSpPr>
        <p:spPr>
          <a:xfrm>
            <a:off x="9050101" y="3306300"/>
            <a:ext cx="4264727" cy="3772581"/>
          </a:xfrm>
          <a:custGeom>
            <a:avLst/>
            <a:gdLst/>
            <a:ahLst/>
            <a:cxnLst/>
            <a:rect l="l" t="t" r="r" b="b"/>
            <a:pathLst>
              <a:path w="75070" h="66407" extrusionOk="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1"/>
          <p:cNvSpPr/>
          <p:nvPr/>
        </p:nvSpPr>
        <p:spPr>
          <a:xfrm>
            <a:off x="-764766" y="-1618133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1"/>
          <p:cNvSpPr/>
          <p:nvPr/>
        </p:nvSpPr>
        <p:spPr>
          <a:xfrm rot="-9363942">
            <a:off x="-2688799" y="22694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0329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>
            <a:spLocks noGrp="1"/>
          </p:cNvSpPr>
          <p:nvPr>
            <p:ph type="body" idx="1"/>
          </p:nvPr>
        </p:nvSpPr>
        <p:spPr>
          <a:xfrm>
            <a:off x="935467" y="1608133"/>
            <a:ext cx="8879200" cy="40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0" bIns="0" anchor="ctr" anchorCtr="0">
            <a:noAutofit/>
          </a:bodyPr>
          <a:lstStyle>
            <a:lvl1pPr marL="609585" lvl="0" indent="-42332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42"/>
          <p:cNvSpPr/>
          <p:nvPr/>
        </p:nvSpPr>
        <p:spPr>
          <a:xfrm>
            <a:off x="7815333" y="-3590467"/>
            <a:ext cx="6411168" cy="5672995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609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>
            <a:spLocks noGrp="1"/>
          </p:cNvSpPr>
          <p:nvPr>
            <p:ph type="title"/>
          </p:nvPr>
        </p:nvSpPr>
        <p:spPr>
          <a:xfrm>
            <a:off x="850567" y="2915400"/>
            <a:ext cx="5832800" cy="1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subTitle" idx="1"/>
          </p:nvPr>
        </p:nvSpPr>
        <p:spPr>
          <a:xfrm>
            <a:off x="952167" y="4411233"/>
            <a:ext cx="4108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title" idx="2"/>
          </p:nvPr>
        </p:nvSpPr>
        <p:spPr>
          <a:xfrm>
            <a:off x="952167" y="2406967"/>
            <a:ext cx="14356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43" name="Google Shape;43;p43"/>
          <p:cNvSpPr/>
          <p:nvPr/>
        </p:nvSpPr>
        <p:spPr>
          <a:xfrm rot="3378908">
            <a:off x="8386362" y="2185596"/>
            <a:ext cx="5361492" cy="614500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002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>
            <a:spLocks noGrp="1"/>
          </p:cNvSpPr>
          <p:nvPr>
            <p:ph type="body" idx="1"/>
          </p:nvPr>
        </p:nvSpPr>
        <p:spPr>
          <a:xfrm>
            <a:off x="935467" y="1711567"/>
            <a:ext cx="5019200" cy="4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51160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7" name="Google Shape;47;p44"/>
          <p:cNvSpPr/>
          <p:nvPr/>
        </p:nvSpPr>
        <p:spPr>
          <a:xfrm rot="-2502881">
            <a:off x="-1757416" y="4979796"/>
            <a:ext cx="5690664" cy="6522435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4"/>
          <p:cNvSpPr/>
          <p:nvPr/>
        </p:nvSpPr>
        <p:spPr>
          <a:xfrm rot="4084900">
            <a:off x="10057777" y="-541015"/>
            <a:ext cx="4551443" cy="428230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4404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>
            <a:spLocks noGrp="1"/>
          </p:cNvSpPr>
          <p:nvPr>
            <p:ph type="title"/>
          </p:nvPr>
        </p:nvSpPr>
        <p:spPr>
          <a:xfrm>
            <a:off x="4129200" y="4582140"/>
            <a:ext cx="3933600" cy="1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subTitle" idx="1"/>
          </p:nvPr>
        </p:nvSpPr>
        <p:spPr>
          <a:xfrm>
            <a:off x="2051200" y="2156067"/>
            <a:ext cx="8089600" cy="2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1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None/>
              <a:defRPr sz="33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5"/>
          <p:cNvSpPr/>
          <p:nvPr/>
        </p:nvSpPr>
        <p:spPr>
          <a:xfrm rot="-5775405">
            <a:off x="8148996" y="2939085"/>
            <a:ext cx="6893680" cy="790110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5"/>
          <p:cNvSpPr/>
          <p:nvPr/>
        </p:nvSpPr>
        <p:spPr>
          <a:xfrm rot="5552699">
            <a:off x="-1714599" y="-2645705"/>
            <a:ext cx="4869219" cy="5580796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3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title" idx="2"/>
          </p:nvPr>
        </p:nvSpPr>
        <p:spPr>
          <a:xfrm>
            <a:off x="2321353" y="422658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subTitle" idx="1"/>
          </p:nvPr>
        </p:nvSpPr>
        <p:spPr>
          <a:xfrm>
            <a:off x="2498873" y="5057507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title" idx="3"/>
          </p:nvPr>
        </p:nvSpPr>
        <p:spPr>
          <a:xfrm>
            <a:off x="6769047" y="4226420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subTitle" idx="4"/>
          </p:nvPr>
        </p:nvSpPr>
        <p:spPr>
          <a:xfrm>
            <a:off x="6946565" y="5057507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6"/>
          <p:cNvSpPr/>
          <p:nvPr/>
        </p:nvSpPr>
        <p:spPr>
          <a:xfrm rot="4147503">
            <a:off x="-1590132" y="3740098"/>
            <a:ext cx="3863757" cy="442839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6"/>
          <p:cNvSpPr/>
          <p:nvPr/>
        </p:nvSpPr>
        <p:spPr>
          <a:xfrm rot="-6961180">
            <a:off x="10421153" y="630810"/>
            <a:ext cx="4551444" cy="4282276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067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>
            <a:spLocks noGrp="1"/>
          </p:cNvSpPr>
          <p:nvPr>
            <p:ph type="title" hasCustomPrompt="1"/>
          </p:nvPr>
        </p:nvSpPr>
        <p:spPr>
          <a:xfrm>
            <a:off x="4248700" y="1400033"/>
            <a:ext cx="71924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1"/>
          </p:nvPr>
        </p:nvSpPr>
        <p:spPr>
          <a:xfrm>
            <a:off x="5105600" y="3966467"/>
            <a:ext cx="62720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47"/>
          <p:cNvSpPr/>
          <p:nvPr/>
        </p:nvSpPr>
        <p:spPr>
          <a:xfrm rot="4870656">
            <a:off x="-1958145" y="1986969"/>
            <a:ext cx="6688160" cy="7665552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7"/>
          <p:cNvSpPr/>
          <p:nvPr/>
        </p:nvSpPr>
        <p:spPr>
          <a:xfrm rot="-9363942">
            <a:off x="8867767" y="47358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171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9" name="Google Shape;69;p48"/>
          <p:cNvSpPr/>
          <p:nvPr/>
        </p:nvSpPr>
        <p:spPr>
          <a:xfrm>
            <a:off x="10324101" y="-2331533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8"/>
          <p:cNvSpPr/>
          <p:nvPr/>
        </p:nvSpPr>
        <p:spPr>
          <a:xfrm>
            <a:off x="-1974467" y="4570296"/>
            <a:ext cx="2585379" cy="228770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695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9"/>
          <p:cNvSpPr/>
          <p:nvPr/>
        </p:nvSpPr>
        <p:spPr>
          <a:xfrm flipH="1">
            <a:off x="7793201" y="-4105933"/>
            <a:ext cx="6741067" cy="6613792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9"/>
          <p:cNvSpPr/>
          <p:nvPr/>
        </p:nvSpPr>
        <p:spPr>
          <a:xfrm rot="-9363942">
            <a:off x="-1150933" y="5714897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9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title" idx="2"/>
          </p:nvPr>
        </p:nvSpPr>
        <p:spPr>
          <a:xfrm>
            <a:off x="2016553" y="39336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subTitle" idx="1"/>
          </p:nvPr>
        </p:nvSpPr>
        <p:spPr>
          <a:xfrm>
            <a:off x="2193953" y="47509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title" idx="3"/>
          </p:nvPr>
        </p:nvSpPr>
        <p:spPr>
          <a:xfrm>
            <a:off x="7073847" y="39334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subTitle" idx="4"/>
          </p:nvPr>
        </p:nvSpPr>
        <p:spPr>
          <a:xfrm>
            <a:off x="7251247" y="47509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title" idx="5"/>
          </p:nvPr>
        </p:nvSpPr>
        <p:spPr>
          <a:xfrm>
            <a:off x="2016553" y="20032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subTitle" idx="6"/>
          </p:nvPr>
        </p:nvSpPr>
        <p:spPr>
          <a:xfrm>
            <a:off x="2193953" y="28205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title" idx="7"/>
          </p:nvPr>
        </p:nvSpPr>
        <p:spPr>
          <a:xfrm>
            <a:off x="7073847" y="20030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subTitle" idx="8"/>
          </p:nvPr>
        </p:nvSpPr>
        <p:spPr>
          <a:xfrm>
            <a:off x="7251247" y="28205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3" name="Google Shape;83;p49"/>
          <p:cNvCxnSpPr/>
          <p:nvPr/>
        </p:nvCxnSpPr>
        <p:spPr>
          <a:xfrm rot="10800000">
            <a:off x="-205567" y="5690800"/>
            <a:ext cx="0" cy="1221600"/>
          </a:xfrm>
          <a:prstGeom prst="straightConnector1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86473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>
            <a:spLocks noGrp="1"/>
          </p:cNvSpPr>
          <p:nvPr>
            <p:ph type="title"/>
          </p:nvPr>
        </p:nvSpPr>
        <p:spPr>
          <a:xfrm>
            <a:off x="1316752" y="39336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ubTitle" idx="1"/>
          </p:nvPr>
        </p:nvSpPr>
        <p:spPr>
          <a:xfrm>
            <a:off x="1494152" y="47509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50"/>
          <p:cNvSpPr txBox="1">
            <a:spLocks noGrp="1"/>
          </p:cNvSpPr>
          <p:nvPr>
            <p:ph type="title" idx="2"/>
          </p:nvPr>
        </p:nvSpPr>
        <p:spPr>
          <a:xfrm>
            <a:off x="4545244" y="39334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50"/>
          <p:cNvSpPr txBox="1">
            <a:spLocks noGrp="1"/>
          </p:cNvSpPr>
          <p:nvPr>
            <p:ph type="subTitle" idx="3"/>
          </p:nvPr>
        </p:nvSpPr>
        <p:spPr>
          <a:xfrm>
            <a:off x="4722644" y="475099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title" idx="4"/>
          </p:nvPr>
        </p:nvSpPr>
        <p:spPr>
          <a:xfrm>
            <a:off x="1316752" y="20032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subTitle" idx="5"/>
          </p:nvPr>
        </p:nvSpPr>
        <p:spPr>
          <a:xfrm>
            <a:off x="1494152" y="2831416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title" idx="6"/>
          </p:nvPr>
        </p:nvSpPr>
        <p:spPr>
          <a:xfrm>
            <a:off x="4545244" y="20030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50"/>
          <p:cNvSpPr txBox="1">
            <a:spLocks noGrp="1"/>
          </p:cNvSpPr>
          <p:nvPr>
            <p:ph type="subTitle" idx="7"/>
          </p:nvPr>
        </p:nvSpPr>
        <p:spPr>
          <a:xfrm>
            <a:off x="4722644" y="2831416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50"/>
          <p:cNvSpPr txBox="1">
            <a:spLocks noGrp="1"/>
          </p:cNvSpPr>
          <p:nvPr>
            <p:ph type="title" idx="8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4" name="Google Shape;94;p50"/>
          <p:cNvSpPr txBox="1">
            <a:spLocks noGrp="1"/>
          </p:cNvSpPr>
          <p:nvPr>
            <p:ph type="title" idx="9"/>
          </p:nvPr>
        </p:nvSpPr>
        <p:spPr>
          <a:xfrm>
            <a:off x="7773648" y="39336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50"/>
          <p:cNvSpPr txBox="1">
            <a:spLocks noGrp="1"/>
          </p:cNvSpPr>
          <p:nvPr>
            <p:ph type="subTitle" idx="13"/>
          </p:nvPr>
        </p:nvSpPr>
        <p:spPr>
          <a:xfrm>
            <a:off x="7951048" y="4751165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50"/>
          <p:cNvSpPr txBox="1">
            <a:spLocks noGrp="1"/>
          </p:cNvSpPr>
          <p:nvPr>
            <p:ph type="title" idx="14"/>
          </p:nvPr>
        </p:nvSpPr>
        <p:spPr>
          <a:xfrm>
            <a:off x="7773648" y="20032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50"/>
          <p:cNvSpPr txBox="1">
            <a:spLocks noGrp="1"/>
          </p:cNvSpPr>
          <p:nvPr>
            <p:ph type="subTitle" idx="15"/>
          </p:nvPr>
        </p:nvSpPr>
        <p:spPr>
          <a:xfrm>
            <a:off x="7951048" y="2831583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0"/>
          <p:cNvSpPr/>
          <p:nvPr/>
        </p:nvSpPr>
        <p:spPr>
          <a:xfrm>
            <a:off x="-2893966" y="2925468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0"/>
          <p:cNvSpPr/>
          <p:nvPr/>
        </p:nvSpPr>
        <p:spPr>
          <a:xfrm rot="-521989">
            <a:off x="10963442" y="-2817149"/>
            <a:ext cx="4788781" cy="4698368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589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35467" y="1608133"/>
            <a:ext cx="8879200" cy="40340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marL="609585" lvl="0" indent="-42332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815333" y="-3590467"/>
            <a:ext cx="6411168" cy="5672995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753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1"/>
          <p:cNvSpPr txBox="1">
            <a:spLocks noGrp="1"/>
          </p:cNvSpPr>
          <p:nvPr>
            <p:ph type="title"/>
          </p:nvPr>
        </p:nvSpPr>
        <p:spPr>
          <a:xfrm>
            <a:off x="7136003" y="157985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subTitle" idx="1"/>
          </p:nvPr>
        </p:nvSpPr>
        <p:spPr>
          <a:xfrm>
            <a:off x="7122403" y="2366897"/>
            <a:ext cx="3128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title" idx="2"/>
          </p:nvPr>
        </p:nvSpPr>
        <p:spPr>
          <a:xfrm>
            <a:off x="7136003" y="411985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subTitle" idx="3"/>
          </p:nvPr>
        </p:nvSpPr>
        <p:spPr>
          <a:xfrm>
            <a:off x="7122403" y="4906897"/>
            <a:ext cx="3128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995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2"/>
          <p:cNvSpPr/>
          <p:nvPr/>
        </p:nvSpPr>
        <p:spPr>
          <a:xfrm>
            <a:off x="10066067" y="-3445099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2"/>
          <p:cNvSpPr/>
          <p:nvPr/>
        </p:nvSpPr>
        <p:spPr>
          <a:xfrm>
            <a:off x="-2088200" y="4670104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2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316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3"/>
          <p:cNvSpPr txBox="1">
            <a:spLocks noGrp="1"/>
          </p:cNvSpPr>
          <p:nvPr>
            <p:ph type="ctrTitle"/>
          </p:nvPr>
        </p:nvSpPr>
        <p:spPr>
          <a:xfrm>
            <a:off x="1812933" y="1337305"/>
            <a:ext cx="39548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53"/>
          <p:cNvSpPr txBox="1">
            <a:spLocks noGrp="1"/>
          </p:cNvSpPr>
          <p:nvPr>
            <p:ph type="subTitle" idx="1"/>
          </p:nvPr>
        </p:nvSpPr>
        <p:spPr>
          <a:xfrm>
            <a:off x="1829933" y="4331233"/>
            <a:ext cx="3411600" cy="1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3"/>
          <p:cNvSpPr/>
          <p:nvPr/>
        </p:nvSpPr>
        <p:spPr>
          <a:xfrm flipH="1">
            <a:off x="7646184" y="2504533"/>
            <a:ext cx="6741067" cy="6613792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3"/>
          <p:cNvSpPr/>
          <p:nvPr/>
        </p:nvSpPr>
        <p:spPr>
          <a:xfrm rot="-9363942">
            <a:off x="-2451249" y="-2129069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954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4"/>
          <p:cNvSpPr/>
          <p:nvPr/>
        </p:nvSpPr>
        <p:spPr>
          <a:xfrm>
            <a:off x="10084767" y="-12230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4"/>
          <p:cNvSpPr/>
          <p:nvPr/>
        </p:nvSpPr>
        <p:spPr>
          <a:xfrm rot="3378864">
            <a:off x="10092020" y="3681985"/>
            <a:ext cx="5612309" cy="643247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4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345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5"/>
          <p:cNvSpPr/>
          <p:nvPr/>
        </p:nvSpPr>
        <p:spPr>
          <a:xfrm>
            <a:off x="9808034" y="-3409399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5"/>
          <p:cNvSpPr/>
          <p:nvPr/>
        </p:nvSpPr>
        <p:spPr>
          <a:xfrm rot="-6809349">
            <a:off x="-1892552" y="4420972"/>
            <a:ext cx="3626487" cy="355801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5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1498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6"/>
          <p:cNvSpPr txBox="1">
            <a:spLocks noGrp="1"/>
          </p:cNvSpPr>
          <p:nvPr>
            <p:ph type="body" idx="1"/>
          </p:nvPr>
        </p:nvSpPr>
        <p:spPr>
          <a:xfrm>
            <a:off x="4549763" y="2506233"/>
            <a:ext cx="3081200" cy="3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4" name="Google Shape;124;p5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79844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25" name="Google Shape;125;p56"/>
          <p:cNvSpPr txBox="1">
            <a:spLocks noGrp="1"/>
          </p:cNvSpPr>
          <p:nvPr>
            <p:ph type="body" idx="2"/>
          </p:nvPr>
        </p:nvSpPr>
        <p:spPr>
          <a:xfrm>
            <a:off x="7858727" y="2506233"/>
            <a:ext cx="3081200" cy="3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56"/>
          <p:cNvSpPr txBox="1">
            <a:spLocks noGrp="1"/>
          </p:cNvSpPr>
          <p:nvPr>
            <p:ph type="subTitle" idx="3"/>
          </p:nvPr>
        </p:nvSpPr>
        <p:spPr>
          <a:xfrm>
            <a:off x="4738611" y="2126367"/>
            <a:ext cx="30012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7" name="Google Shape;127;p56"/>
          <p:cNvSpPr txBox="1">
            <a:spLocks noGrp="1"/>
          </p:cNvSpPr>
          <p:nvPr>
            <p:ph type="subTitle" idx="4"/>
          </p:nvPr>
        </p:nvSpPr>
        <p:spPr>
          <a:xfrm>
            <a:off x="7993837" y="2126367"/>
            <a:ext cx="30012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 b="1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28" name="Google Shape;128;p56"/>
          <p:cNvSpPr/>
          <p:nvPr/>
        </p:nvSpPr>
        <p:spPr>
          <a:xfrm rot="-4475548">
            <a:off x="9652922" y="-1350079"/>
            <a:ext cx="3876045" cy="3429763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35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7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1" name="Google Shape;131;p57"/>
          <p:cNvSpPr/>
          <p:nvPr/>
        </p:nvSpPr>
        <p:spPr>
          <a:xfrm rot="-5822958">
            <a:off x="8716309" y="3244378"/>
            <a:ext cx="6688192" cy="766558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7"/>
          <p:cNvSpPr/>
          <p:nvPr/>
        </p:nvSpPr>
        <p:spPr>
          <a:xfrm rot="-5400000">
            <a:off x="-2953494" y="2200117"/>
            <a:ext cx="4111887" cy="471278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7"/>
          <p:cNvSpPr/>
          <p:nvPr/>
        </p:nvSpPr>
        <p:spPr>
          <a:xfrm rot="-9363926">
            <a:off x="9690667" y="-2936258"/>
            <a:ext cx="7903277" cy="7561131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4659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8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6" name="Google Shape;136;p58"/>
          <p:cNvSpPr txBox="1">
            <a:spLocks noGrp="1"/>
          </p:cNvSpPr>
          <p:nvPr>
            <p:ph type="subTitle" idx="1"/>
          </p:nvPr>
        </p:nvSpPr>
        <p:spPr>
          <a:xfrm>
            <a:off x="953800" y="2169233"/>
            <a:ext cx="50268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2133">
                <a:solidFill>
                  <a:srgbClr val="4340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8"/>
          <p:cNvSpPr/>
          <p:nvPr/>
        </p:nvSpPr>
        <p:spPr>
          <a:xfrm rot="-3118107">
            <a:off x="-1109396" y="4015585"/>
            <a:ext cx="4111855" cy="471275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4483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9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0" name="Google Shape;140;p59"/>
          <p:cNvSpPr txBox="1">
            <a:spLocks noGrp="1"/>
          </p:cNvSpPr>
          <p:nvPr>
            <p:ph type="title" idx="2"/>
          </p:nvPr>
        </p:nvSpPr>
        <p:spPr>
          <a:xfrm>
            <a:off x="1013253" y="4644833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59"/>
          <p:cNvSpPr txBox="1">
            <a:spLocks noGrp="1"/>
          </p:cNvSpPr>
          <p:nvPr>
            <p:ph type="subTitle" idx="1"/>
          </p:nvPr>
        </p:nvSpPr>
        <p:spPr>
          <a:xfrm>
            <a:off x="1190773" y="54620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9"/>
          <p:cNvSpPr txBox="1">
            <a:spLocks noGrp="1"/>
          </p:cNvSpPr>
          <p:nvPr>
            <p:ph type="title" idx="3"/>
          </p:nvPr>
        </p:nvSpPr>
        <p:spPr>
          <a:xfrm>
            <a:off x="4545200" y="46446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59"/>
          <p:cNvSpPr txBox="1">
            <a:spLocks noGrp="1"/>
          </p:cNvSpPr>
          <p:nvPr>
            <p:ph type="subTitle" idx="4"/>
          </p:nvPr>
        </p:nvSpPr>
        <p:spPr>
          <a:xfrm>
            <a:off x="4722719" y="54620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9"/>
          <p:cNvSpPr txBox="1">
            <a:spLocks noGrp="1"/>
          </p:cNvSpPr>
          <p:nvPr>
            <p:ph type="title" idx="5"/>
          </p:nvPr>
        </p:nvSpPr>
        <p:spPr>
          <a:xfrm>
            <a:off x="8102547" y="4644667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59"/>
          <p:cNvSpPr txBox="1">
            <a:spLocks noGrp="1"/>
          </p:cNvSpPr>
          <p:nvPr>
            <p:ph type="subTitle" idx="6"/>
          </p:nvPr>
        </p:nvSpPr>
        <p:spPr>
          <a:xfrm>
            <a:off x="8280065" y="54620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9"/>
          <p:cNvSpPr/>
          <p:nvPr/>
        </p:nvSpPr>
        <p:spPr>
          <a:xfrm rot="7495913">
            <a:off x="-2691227" y="4746001"/>
            <a:ext cx="4788889" cy="469847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80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/>
          <p:nvPr/>
        </p:nvSpPr>
        <p:spPr>
          <a:xfrm rot="-1054092">
            <a:off x="-2256492" y="2761795"/>
            <a:ext cx="6688088" cy="7665469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0"/>
          <p:cNvSpPr/>
          <p:nvPr/>
        </p:nvSpPr>
        <p:spPr>
          <a:xfrm rot="-3118107">
            <a:off x="7729805" y="-2766216"/>
            <a:ext cx="4111855" cy="471275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0"/>
          <p:cNvSpPr/>
          <p:nvPr/>
        </p:nvSpPr>
        <p:spPr>
          <a:xfrm rot="-9363942">
            <a:off x="8119167" y="43253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0"/>
          <p:cNvSpPr txBox="1">
            <a:spLocks noGrp="1"/>
          </p:cNvSpPr>
          <p:nvPr>
            <p:ph type="title"/>
          </p:nvPr>
        </p:nvSpPr>
        <p:spPr>
          <a:xfrm>
            <a:off x="1368600" y="1170033"/>
            <a:ext cx="31516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2" name="Google Shape;152;p60"/>
          <p:cNvSpPr txBox="1">
            <a:spLocks noGrp="1"/>
          </p:cNvSpPr>
          <p:nvPr>
            <p:ph type="body" idx="1"/>
          </p:nvPr>
        </p:nvSpPr>
        <p:spPr>
          <a:xfrm>
            <a:off x="1368600" y="3631467"/>
            <a:ext cx="31516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60"/>
          <p:cNvSpPr txBox="1">
            <a:spLocks noGrp="1"/>
          </p:cNvSpPr>
          <p:nvPr>
            <p:ph type="title" idx="2"/>
          </p:nvPr>
        </p:nvSpPr>
        <p:spPr>
          <a:xfrm>
            <a:off x="4520200" y="1170033"/>
            <a:ext cx="31516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4" name="Google Shape;154;p60"/>
          <p:cNvSpPr txBox="1">
            <a:spLocks noGrp="1"/>
          </p:cNvSpPr>
          <p:nvPr>
            <p:ph type="body" idx="3"/>
          </p:nvPr>
        </p:nvSpPr>
        <p:spPr>
          <a:xfrm>
            <a:off x="4520200" y="3631467"/>
            <a:ext cx="31516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title" idx="4"/>
          </p:nvPr>
        </p:nvSpPr>
        <p:spPr>
          <a:xfrm>
            <a:off x="7671800" y="1170033"/>
            <a:ext cx="31516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6667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56" name="Google Shape;156;p60"/>
          <p:cNvSpPr txBox="1">
            <a:spLocks noGrp="1"/>
          </p:cNvSpPr>
          <p:nvPr>
            <p:ph type="body" idx="5"/>
          </p:nvPr>
        </p:nvSpPr>
        <p:spPr>
          <a:xfrm>
            <a:off x="7671800" y="3631467"/>
            <a:ext cx="31516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46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10066067" y="-3445099"/>
            <a:ext cx="4764735" cy="5461041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/>
          <p:nvPr/>
        </p:nvSpPr>
        <p:spPr>
          <a:xfrm>
            <a:off x="-2088200" y="4670104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1101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1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9" name="Google Shape;159;p61"/>
          <p:cNvSpPr/>
          <p:nvPr/>
        </p:nvSpPr>
        <p:spPr>
          <a:xfrm rot="-1402723">
            <a:off x="10324425" y="2214655"/>
            <a:ext cx="3876117" cy="5544396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/>
          <p:nvPr/>
        </p:nvSpPr>
        <p:spPr>
          <a:xfrm rot="-963209">
            <a:off x="-2608483" y="3008493"/>
            <a:ext cx="8165765" cy="7868273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769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 txBox="1">
            <a:spLocks noGrp="1"/>
          </p:cNvSpPr>
          <p:nvPr>
            <p:ph type="body" idx="1"/>
          </p:nvPr>
        </p:nvSpPr>
        <p:spPr>
          <a:xfrm>
            <a:off x="1037067" y="2742967"/>
            <a:ext cx="5457600" cy="1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1037067" y="1098424"/>
            <a:ext cx="46240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64" name="Google Shape;164;p62"/>
          <p:cNvSpPr txBox="1"/>
          <p:nvPr/>
        </p:nvSpPr>
        <p:spPr>
          <a:xfrm>
            <a:off x="1037067" y="4632867"/>
            <a:ext cx="44660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62"/>
          <p:cNvSpPr txBox="1">
            <a:spLocks noGrp="1"/>
          </p:cNvSpPr>
          <p:nvPr>
            <p:ph type="subTitle" idx="2"/>
          </p:nvPr>
        </p:nvSpPr>
        <p:spPr>
          <a:xfrm>
            <a:off x="1037067" y="2287200"/>
            <a:ext cx="41072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91257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3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68" name="Google Shape;168;p63"/>
          <p:cNvSpPr txBox="1">
            <a:spLocks noGrp="1"/>
          </p:cNvSpPr>
          <p:nvPr>
            <p:ph type="title" idx="2"/>
          </p:nvPr>
        </p:nvSpPr>
        <p:spPr>
          <a:xfrm>
            <a:off x="149653" y="3019151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63"/>
          <p:cNvSpPr txBox="1">
            <a:spLocks noGrp="1"/>
          </p:cNvSpPr>
          <p:nvPr>
            <p:ph type="subTitle" idx="1"/>
          </p:nvPr>
        </p:nvSpPr>
        <p:spPr>
          <a:xfrm>
            <a:off x="327053" y="38429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63"/>
          <p:cNvSpPr txBox="1">
            <a:spLocks noGrp="1"/>
          </p:cNvSpPr>
          <p:nvPr>
            <p:ph type="title" idx="3"/>
          </p:nvPr>
        </p:nvSpPr>
        <p:spPr>
          <a:xfrm>
            <a:off x="3073347" y="3019151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63"/>
          <p:cNvSpPr txBox="1">
            <a:spLocks noGrp="1"/>
          </p:cNvSpPr>
          <p:nvPr>
            <p:ph type="subTitle" idx="4"/>
          </p:nvPr>
        </p:nvSpPr>
        <p:spPr>
          <a:xfrm>
            <a:off x="3250747" y="38429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63"/>
          <p:cNvSpPr txBox="1">
            <a:spLocks noGrp="1"/>
          </p:cNvSpPr>
          <p:nvPr>
            <p:ph type="title" idx="5"/>
          </p:nvPr>
        </p:nvSpPr>
        <p:spPr>
          <a:xfrm>
            <a:off x="6017053" y="3019151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63"/>
          <p:cNvSpPr txBox="1">
            <a:spLocks noGrp="1"/>
          </p:cNvSpPr>
          <p:nvPr>
            <p:ph type="subTitle" idx="6"/>
          </p:nvPr>
        </p:nvSpPr>
        <p:spPr>
          <a:xfrm>
            <a:off x="6194453" y="38429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63"/>
          <p:cNvSpPr txBox="1">
            <a:spLocks noGrp="1"/>
          </p:cNvSpPr>
          <p:nvPr>
            <p:ph type="title" idx="7"/>
          </p:nvPr>
        </p:nvSpPr>
        <p:spPr>
          <a:xfrm>
            <a:off x="8940747" y="3019151"/>
            <a:ext cx="3101600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5" name="Google Shape;175;p63"/>
          <p:cNvSpPr txBox="1">
            <a:spLocks noGrp="1"/>
          </p:cNvSpPr>
          <p:nvPr>
            <p:ph type="subTitle" idx="8"/>
          </p:nvPr>
        </p:nvSpPr>
        <p:spPr>
          <a:xfrm>
            <a:off x="9118147" y="3842949"/>
            <a:ext cx="27468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63"/>
          <p:cNvSpPr/>
          <p:nvPr/>
        </p:nvSpPr>
        <p:spPr>
          <a:xfrm rot="-9363942">
            <a:off x="3292834" y="5307131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3"/>
          <p:cNvSpPr/>
          <p:nvPr/>
        </p:nvSpPr>
        <p:spPr>
          <a:xfrm rot="10430029">
            <a:off x="9470671" y="-2014727"/>
            <a:ext cx="4530685" cy="519278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461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2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935467" y="1711567"/>
            <a:ext cx="5019200" cy="4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5116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rot="-2502881">
            <a:off x="-1757416" y="4979796"/>
            <a:ext cx="5690664" cy="6522435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7"/>
          <p:cNvSpPr/>
          <p:nvPr/>
        </p:nvSpPr>
        <p:spPr>
          <a:xfrm rot="4084900">
            <a:off x="10057777" y="-541015"/>
            <a:ext cx="4551443" cy="428230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634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50567" y="2915400"/>
            <a:ext cx="58328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952167" y="4411233"/>
            <a:ext cx="4108000" cy="62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24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>
            <a:off x="952167" y="2406967"/>
            <a:ext cx="1435600" cy="722000"/>
          </a:xfrm>
          <a:prstGeom prst="rect">
            <a:avLst/>
          </a:prstGeom>
        </p:spPr>
        <p:txBody>
          <a:bodyPr spcFirstLastPara="1" wrap="square" lIns="0" tIns="0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9"/>
          <p:cNvSpPr/>
          <p:nvPr/>
        </p:nvSpPr>
        <p:spPr>
          <a:xfrm rot="3378908">
            <a:off x="8386362" y="2185596"/>
            <a:ext cx="5361492" cy="6145008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063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27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986969" y="3903080"/>
            <a:ext cx="3259200" cy="6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986967" y="4445507"/>
            <a:ext cx="26660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/>
          </p:nvPr>
        </p:nvSpPr>
        <p:spPr>
          <a:xfrm>
            <a:off x="6726631" y="3903080"/>
            <a:ext cx="3259200" cy="6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6726633" y="4445507"/>
            <a:ext cx="26660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/>
          </p:nvPr>
        </p:nvSpPr>
        <p:spPr>
          <a:xfrm>
            <a:off x="3857875" y="3903080"/>
            <a:ext cx="3259200" cy="6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857865" y="4445507"/>
            <a:ext cx="26660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 hasCustomPrompt="1"/>
          </p:nvPr>
        </p:nvSpPr>
        <p:spPr>
          <a:xfrm>
            <a:off x="986969" y="3420901"/>
            <a:ext cx="1739600" cy="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8" hasCustomPrompt="1"/>
          </p:nvPr>
        </p:nvSpPr>
        <p:spPr>
          <a:xfrm>
            <a:off x="3857875" y="3420901"/>
            <a:ext cx="1739600" cy="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9" hasCustomPrompt="1"/>
          </p:nvPr>
        </p:nvSpPr>
        <p:spPr>
          <a:xfrm>
            <a:off x="6726631" y="3420901"/>
            <a:ext cx="1739600" cy="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/>
          <p:nvPr/>
        </p:nvSpPr>
        <p:spPr>
          <a:xfrm>
            <a:off x="-1410400" y="-4635783"/>
            <a:ext cx="4832827" cy="5539085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3"/>
          <p:cNvSpPr/>
          <p:nvPr/>
        </p:nvSpPr>
        <p:spPr>
          <a:xfrm flipH="1">
            <a:off x="7117068" y="-3192900"/>
            <a:ext cx="6741067" cy="6613792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3"/>
          <p:cNvSpPr/>
          <p:nvPr/>
        </p:nvSpPr>
        <p:spPr>
          <a:xfrm rot="-9363942">
            <a:off x="1290201" y="5660364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750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2"/>
          </p:nvPr>
        </p:nvSpPr>
        <p:spPr>
          <a:xfrm>
            <a:off x="1013253" y="4644833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190773" y="54620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3"/>
          </p:nvPr>
        </p:nvSpPr>
        <p:spPr>
          <a:xfrm>
            <a:off x="4545200" y="4644667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4722719" y="54620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5"/>
          </p:nvPr>
        </p:nvSpPr>
        <p:spPr>
          <a:xfrm>
            <a:off x="8102547" y="4644667"/>
            <a:ext cx="3101600" cy="9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6"/>
          </p:nvPr>
        </p:nvSpPr>
        <p:spPr>
          <a:xfrm>
            <a:off x="8280065" y="5462049"/>
            <a:ext cx="27468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/>
          <p:nvPr/>
        </p:nvSpPr>
        <p:spPr>
          <a:xfrm rot="7495913">
            <a:off x="-2691227" y="4746001"/>
            <a:ext cx="4788889" cy="469847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1172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1866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  <p:sldLayoutId id="2147483673" r:id="rId5"/>
    <p:sldLayoutId id="2147483674" r:id="rId6"/>
    <p:sldLayoutId id="2147483676" r:id="rId7"/>
    <p:sldLayoutId id="2147483677" r:id="rId8"/>
    <p:sldLayoutId id="2147483679" r:id="rId9"/>
    <p:sldLayoutId id="2147483681" r:id="rId10"/>
    <p:sldLayoutId id="2147483682" r:id="rId11"/>
    <p:sldLayoutId id="2147483684" r:id="rId12"/>
    <p:sldLayoutId id="2147483686" r:id="rId13"/>
    <p:sldLayoutId id="2147483687" r:id="rId14"/>
    <p:sldLayoutId id="2147483688" r:id="rId15"/>
    <p:sldLayoutId id="2147483689" r:id="rId16"/>
    <p:sldLayoutId id="214748371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7677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ctrTitle"/>
          </p:nvPr>
        </p:nvSpPr>
        <p:spPr>
          <a:xfrm>
            <a:off x="633580" y="996439"/>
            <a:ext cx="7734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" sz="6133" dirty="0"/>
              <a:t>WEAR</a:t>
            </a:r>
            <a:br>
              <a:rPr lang="en" sz="6133" dirty="0"/>
            </a:br>
            <a:r>
              <a:rPr lang="en" sz="3200" dirty="0"/>
              <a:t>WEather Attire Recommender</a:t>
            </a:r>
            <a:endParaRPr sz="3200" dirty="0"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1"/>
          </p:nvPr>
        </p:nvSpPr>
        <p:spPr>
          <a:xfrm>
            <a:off x="1278529" y="4037901"/>
            <a:ext cx="8124400" cy="18236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Presented by: -Karim Hamawi</a:t>
            </a:r>
          </a:p>
          <a:p>
            <a:pPr marL="0" indent="0"/>
            <a:r>
              <a:rPr lang="en" dirty="0"/>
              <a:t>                         -Rabih Ayoub</a:t>
            </a:r>
          </a:p>
          <a:p>
            <a:pPr marL="0" indent="0"/>
            <a:r>
              <a:rPr lang="en" dirty="0"/>
              <a:t>                         -Ghassan Awwad</a:t>
            </a:r>
          </a:p>
          <a:p>
            <a:pPr marL="0" indent="0"/>
            <a:endParaRPr lang="en" dirty="0"/>
          </a:p>
          <a:p>
            <a:pPr marL="0" indent="0"/>
            <a:r>
              <a:rPr lang="en" dirty="0"/>
              <a:t>Supervised by: Dr. Maria A</a:t>
            </a:r>
            <a:r>
              <a:rPr lang="en-US" dirty="0"/>
              <a:t>b</a:t>
            </a:r>
            <a:r>
              <a:rPr lang="en" dirty="0"/>
              <a:t>i Saad</a:t>
            </a:r>
            <a:endParaRPr dirty="0"/>
          </a:p>
        </p:txBody>
      </p:sp>
      <p:sp>
        <p:nvSpPr>
          <p:cNvPr id="233" name="Google Shape;233;p38"/>
          <p:cNvSpPr/>
          <p:nvPr/>
        </p:nvSpPr>
        <p:spPr>
          <a:xfrm>
            <a:off x="9952934" y="3077667"/>
            <a:ext cx="2355903" cy="4581573"/>
          </a:xfrm>
          <a:custGeom>
            <a:avLst/>
            <a:gdLst/>
            <a:ahLst/>
            <a:cxnLst/>
            <a:rect l="l" t="t" r="r" b="b"/>
            <a:pathLst>
              <a:path w="30916" h="60123" extrusionOk="0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38"/>
          <p:cNvSpPr/>
          <p:nvPr/>
        </p:nvSpPr>
        <p:spPr>
          <a:xfrm rot="-6506817">
            <a:off x="8822160" y="-818409"/>
            <a:ext cx="1849577" cy="3202229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237332" y="3281623"/>
            <a:ext cx="7278789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Backend Implementation</a:t>
            </a:r>
            <a:endParaRPr dirty="0"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367437" y="2464727"/>
            <a:ext cx="1435600" cy="722000"/>
          </a:xfrm>
          <a:prstGeom prst="rect">
            <a:avLst/>
          </a:prstGeom>
        </p:spPr>
        <p:txBody>
          <a:bodyPr spcFirstLastPara="1" wrap="square" lIns="0" tIns="0" rIns="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471" name="Google Shape;471;p56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6"/>
          <p:cNvSpPr/>
          <p:nvPr/>
        </p:nvSpPr>
        <p:spPr>
          <a:xfrm rot="-2473688">
            <a:off x="8947500" y="-2229997"/>
            <a:ext cx="4788984" cy="469856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4788467" y="-21064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E70DA90F-DC52-47D4-B967-B503452DF76F}"/>
              </a:ext>
            </a:extLst>
          </p:cNvPr>
          <p:cNvSpPr txBox="1">
            <a:spLocks/>
          </p:cNvSpPr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1221323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0" dirty="0"/>
              <a:t>Training the Data</a:t>
            </a:r>
            <a:endParaRPr b="0" dirty="0"/>
          </a:p>
        </p:txBody>
      </p:sp>
      <p:pic>
        <p:nvPicPr>
          <p:cNvPr id="695" name="Google Shape;695;p66"/>
          <p:cNvPicPr preferRelativeResize="0"/>
          <p:nvPr/>
        </p:nvPicPr>
        <p:blipFill rotWithShape="1">
          <a:blip r:embed="rId3">
            <a:alphaModFix/>
          </a:blip>
          <a:srcRect l="5678" b="19562"/>
          <a:stretch/>
        </p:blipFill>
        <p:spPr>
          <a:xfrm>
            <a:off x="8255767" y="1210317"/>
            <a:ext cx="3468903" cy="443736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6"/>
          <p:cNvSpPr/>
          <p:nvPr/>
        </p:nvSpPr>
        <p:spPr>
          <a:xfrm rot="-6649369">
            <a:off x="9325905" y="2610523"/>
            <a:ext cx="6688025" cy="766539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66"/>
          <p:cNvSpPr/>
          <p:nvPr/>
        </p:nvSpPr>
        <p:spPr>
          <a:xfrm rot="-267084">
            <a:off x="10599551" y="4816747"/>
            <a:ext cx="1509877" cy="2186584"/>
          </a:xfrm>
          <a:custGeom>
            <a:avLst/>
            <a:gdLst/>
            <a:ahLst/>
            <a:cxnLst/>
            <a:rect l="l" t="t" r="r" b="b"/>
            <a:pathLst>
              <a:path w="42103" h="60973" extrusionOk="0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66"/>
          <p:cNvSpPr/>
          <p:nvPr/>
        </p:nvSpPr>
        <p:spPr>
          <a:xfrm rot="-8248420" flipH="1">
            <a:off x="6975550" y="-1225303"/>
            <a:ext cx="1529649" cy="2974741"/>
          </a:xfrm>
          <a:custGeom>
            <a:avLst/>
            <a:gdLst/>
            <a:ahLst/>
            <a:cxnLst/>
            <a:rect l="l" t="t" r="r" b="b"/>
            <a:pathLst>
              <a:path w="30916" h="60123" extrusionOk="0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694;p66">
            <a:extLst>
              <a:ext uri="{FF2B5EF4-FFF2-40B4-BE49-F238E27FC236}">
                <a16:creationId xmlns:a16="http://schemas.microsoft.com/office/drawing/2014/main" id="{D98B5B59-910B-48A5-B2CC-7B6CAE1E0BBA}"/>
              </a:ext>
            </a:extLst>
          </p:cNvPr>
          <p:cNvSpPr txBox="1">
            <a:spLocks/>
          </p:cNvSpPr>
          <p:nvPr/>
        </p:nvSpPr>
        <p:spPr>
          <a:xfrm>
            <a:off x="110838" y="1345412"/>
            <a:ext cx="8144929" cy="416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rgbClr val="43403D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/>
              <a:t>A 1000-row dataset was generated using AI </a:t>
            </a:r>
          </a:p>
          <a:p>
            <a:pPr marL="380990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/>
              <a:t>In addition to the attributes Type, Color, Fabric, Season Suit., Style, and Condition, the following were added: </a:t>
            </a:r>
          </a:p>
          <a:p>
            <a:pPr marL="0" indent="0" defTabSz="1219170">
              <a:lnSpc>
                <a:spcPct val="100000"/>
              </a:lnSpc>
              <a:buClr>
                <a:srgbClr val="5A3E3A"/>
              </a:buClr>
            </a:pPr>
            <a:endParaRPr lang="en-US" sz="1867" kern="0" dirty="0"/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5A3E3A"/>
                </a:solidFill>
              </a:rPr>
              <a:t>Temp. (°C): The temperature at the time of usage</a:t>
            </a:r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endParaRPr lang="en-US" sz="1867" kern="0" dirty="0">
              <a:solidFill>
                <a:srgbClr val="5A3E3A"/>
              </a:solidFill>
            </a:endParaRPr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5A3E3A"/>
                </a:solidFill>
              </a:rPr>
              <a:t>Weather Cond: Sunny, Rainy, Snowy, Windy, Cloudy</a:t>
            </a:r>
          </a:p>
          <a:p>
            <a:pPr marL="609585" lvl="1" indent="0" defTabSz="1219170">
              <a:lnSpc>
                <a:spcPct val="100000"/>
              </a:lnSpc>
              <a:buClr>
                <a:srgbClr val="5A3E3A"/>
              </a:buClr>
            </a:pPr>
            <a:endParaRPr lang="en-US" sz="1867" kern="0" dirty="0">
              <a:solidFill>
                <a:srgbClr val="5A3E3A"/>
              </a:solidFill>
            </a:endParaRPr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5A3E3A"/>
                </a:solidFill>
              </a:rPr>
              <a:t>Humidity (%): 0-30% (low), 31-50% (moderate), 51-100% (high)</a:t>
            </a:r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endParaRPr lang="en-US" sz="1867" kern="0" dirty="0">
              <a:solidFill>
                <a:srgbClr val="5A3E3A"/>
              </a:solidFill>
            </a:endParaRPr>
          </a:p>
          <a:p>
            <a:pPr marL="990575" lvl="1" indent="-380990" defTabSz="1219170">
              <a:lnSpc>
                <a:spcPct val="100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0" dirty="0">
                <a:solidFill>
                  <a:srgbClr val="5A3E3A"/>
                </a:solidFill>
              </a:rPr>
              <a:t>Type of event: Casual Outing, Formal Event, Sports Activity</a:t>
            </a:r>
          </a:p>
        </p:txBody>
      </p:sp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1120097E-8D71-47CD-83BB-7640B2E4747B}"/>
              </a:ext>
            </a:extLst>
          </p:cNvPr>
          <p:cNvSpPr txBox="1">
            <a:spLocks/>
          </p:cNvSpPr>
          <p:nvPr/>
        </p:nvSpPr>
        <p:spPr>
          <a:xfrm>
            <a:off x="11356369" y="6163009"/>
            <a:ext cx="7116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0" dirty="0">
                <a:solidFill>
                  <a:schemeClr val="dk1"/>
                </a:solidFill>
              </a:rPr>
              <a:t>Recommendations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329" name="Google Shape;329;p47"/>
          <p:cNvSpPr/>
          <p:nvPr/>
        </p:nvSpPr>
        <p:spPr>
          <a:xfrm rot="9159864" flipH="1">
            <a:off x="9016083" y="-2901329"/>
            <a:ext cx="6741088" cy="66138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0" name="Google Shape;330;p47"/>
          <p:cNvSpPr/>
          <p:nvPr/>
        </p:nvSpPr>
        <p:spPr>
          <a:xfrm rot="-6506817">
            <a:off x="10295360" y="59624"/>
            <a:ext cx="1849577" cy="3202229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56A2CD9D-7EBD-4084-AD23-26B17EE84A03}"/>
              </a:ext>
            </a:extLst>
          </p:cNvPr>
          <p:cNvSpPr txBox="1">
            <a:spLocks/>
          </p:cNvSpPr>
          <p:nvPr/>
        </p:nvSpPr>
        <p:spPr>
          <a:xfrm>
            <a:off x="568978" y="1605035"/>
            <a:ext cx="5979335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1600" kern="0" dirty="0">
                <a:solidFill>
                  <a:srgbClr val="5A3E3A"/>
                </a:solidFill>
              </a:rPr>
              <a:t>Recommended column is filled based on whether given cloth is suitable for respective weather conditions and activity:</a:t>
            </a:r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B39E8C07-62F6-45A4-AC73-4412B0A17525}"/>
              </a:ext>
            </a:extLst>
          </p:cNvPr>
          <p:cNvSpPr txBox="1">
            <a:spLocks/>
          </p:cNvSpPr>
          <p:nvPr/>
        </p:nvSpPr>
        <p:spPr>
          <a:xfrm>
            <a:off x="11317999" y="6163009"/>
            <a:ext cx="75005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B47A-796B-6810-CBDA-FB8A74D3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55" y="2500436"/>
            <a:ext cx="9500423" cy="3617273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/>
          <p:nvPr/>
        </p:nvSpPr>
        <p:spPr>
          <a:xfrm>
            <a:off x="4919433" y="9019100"/>
            <a:ext cx="48800" cy="51700"/>
          </a:xfrm>
          <a:custGeom>
            <a:avLst/>
            <a:gdLst/>
            <a:ahLst/>
            <a:cxnLst/>
            <a:rect l="l" t="t" r="r" b="b"/>
            <a:pathLst>
              <a:path w="1464" h="1551" extrusionOk="0">
                <a:moveTo>
                  <a:pt x="425" y="0"/>
                </a:moveTo>
                <a:cubicBezTo>
                  <a:pt x="400" y="0"/>
                  <a:pt x="373" y="2"/>
                  <a:pt x="344" y="5"/>
                </a:cubicBezTo>
                <a:cubicBezTo>
                  <a:pt x="120" y="20"/>
                  <a:pt x="0" y="259"/>
                  <a:pt x="194" y="528"/>
                </a:cubicBezTo>
                <a:cubicBezTo>
                  <a:pt x="373" y="732"/>
                  <a:pt x="279" y="1349"/>
                  <a:pt x="443" y="1349"/>
                </a:cubicBezTo>
                <a:cubicBezTo>
                  <a:pt x="471" y="1349"/>
                  <a:pt x="507" y="1331"/>
                  <a:pt x="553" y="1289"/>
                </a:cubicBezTo>
                <a:cubicBezTo>
                  <a:pt x="708" y="1155"/>
                  <a:pt x="817" y="1105"/>
                  <a:pt x="899" y="1105"/>
                </a:cubicBezTo>
                <a:cubicBezTo>
                  <a:pt x="1143" y="1105"/>
                  <a:pt x="1140" y="1550"/>
                  <a:pt x="1347" y="1550"/>
                </a:cubicBezTo>
                <a:cubicBezTo>
                  <a:pt x="1373" y="1550"/>
                  <a:pt x="1401" y="1543"/>
                  <a:pt x="1434" y="1528"/>
                </a:cubicBezTo>
                <a:cubicBezTo>
                  <a:pt x="1464" y="1155"/>
                  <a:pt x="1374" y="916"/>
                  <a:pt x="941" y="841"/>
                </a:cubicBezTo>
                <a:cubicBezTo>
                  <a:pt x="807" y="826"/>
                  <a:pt x="493" y="767"/>
                  <a:pt x="568" y="528"/>
                </a:cubicBezTo>
                <a:cubicBezTo>
                  <a:pt x="637" y="264"/>
                  <a:pt x="745" y="0"/>
                  <a:pt x="425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5062801" y="9057100"/>
            <a:ext cx="76700" cy="27167"/>
          </a:xfrm>
          <a:custGeom>
            <a:avLst/>
            <a:gdLst/>
            <a:ahLst/>
            <a:cxnLst/>
            <a:rect l="l" t="t" r="r" b="b"/>
            <a:pathLst>
              <a:path w="2301" h="815" extrusionOk="0">
                <a:moveTo>
                  <a:pt x="2301" y="0"/>
                </a:moveTo>
                <a:lnTo>
                  <a:pt x="2301" y="0"/>
                </a:lnTo>
                <a:cubicBezTo>
                  <a:pt x="1255" y="90"/>
                  <a:pt x="598" y="418"/>
                  <a:pt x="1" y="807"/>
                </a:cubicBezTo>
                <a:cubicBezTo>
                  <a:pt x="73" y="812"/>
                  <a:pt x="143" y="815"/>
                  <a:pt x="213" y="815"/>
                </a:cubicBezTo>
                <a:cubicBezTo>
                  <a:pt x="911" y="815"/>
                  <a:pt x="1513" y="543"/>
                  <a:pt x="2301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5025467" y="8994867"/>
            <a:ext cx="48333" cy="45667"/>
          </a:xfrm>
          <a:custGeom>
            <a:avLst/>
            <a:gdLst/>
            <a:ahLst/>
            <a:cxnLst/>
            <a:rect l="l" t="t" r="r" b="b"/>
            <a:pathLst>
              <a:path w="1450" h="1370" extrusionOk="0">
                <a:moveTo>
                  <a:pt x="404" y="0"/>
                </a:moveTo>
                <a:cubicBezTo>
                  <a:pt x="269" y="149"/>
                  <a:pt x="135" y="284"/>
                  <a:pt x="1" y="433"/>
                </a:cubicBezTo>
                <a:cubicBezTo>
                  <a:pt x="147" y="982"/>
                  <a:pt x="359" y="1369"/>
                  <a:pt x="726" y="1369"/>
                </a:cubicBezTo>
                <a:cubicBezTo>
                  <a:pt x="920" y="1369"/>
                  <a:pt x="1156" y="1263"/>
                  <a:pt x="1449" y="1016"/>
                </a:cubicBezTo>
                <a:cubicBezTo>
                  <a:pt x="1195" y="986"/>
                  <a:pt x="1046" y="866"/>
                  <a:pt x="1046" y="597"/>
                </a:cubicBezTo>
                <a:cubicBezTo>
                  <a:pt x="807" y="583"/>
                  <a:pt x="643" y="508"/>
                  <a:pt x="643" y="224"/>
                </a:cubicBezTo>
                <a:cubicBezTo>
                  <a:pt x="568" y="149"/>
                  <a:pt x="478" y="75"/>
                  <a:pt x="404" y="0"/>
                </a:cubicBez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63"/>
          <p:cNvSpPr/>
          <p:nvPr/>
        </p:nvSpPr>
        <p:spPr>
          <a:xfrm>
            <a:off x="5007034" y="9053600"/>
            <a:ext cx="69233" cy="26667"/>
          </a:xfrm>
          <a:custGeom>
            <a:avLst/>
            <a:gdLst/>
            <a:ahLst/>
            <a:cxnLst/>
            <a:rect l="l" t="t" r="r" b="b"/>
            <a:pathLst>
              <a:path w="2077" h="800" extrusionOk="0">
                <a:moveTo>
                  <a:pt x="1719" y="0"/>
                </a:moveTo>
                <a:cubicBezTo>
                  <a:pt x="1151" y="225"/>
                  <a:pt x="449" y="90"/>
                  <a:pt x="1" y="777"/>
                </a:cubicBezTo>
                <a:cubicBezTo>
                  <a:pt x="102" y="792"/>
                  <a:pt x="198" y="799"/>
                  <a:pt x="291" y="799"/>
                </a:cubicBezTo>
                <a:cubicBezTo>
                  <a:pt x="1022" y="799"/>
                  <a:pt x="1520" y="363"/>
                  <a:pt x="2077" y="45"/>
                </a:cubicBezTo>
                <a:cubicBezTo>
                  <a:pt x="1958" y="30"/>
                  <a:pt x="1823" y="15"/>
                  <a:pt x="1719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6659434" y="9002833"/>
            <a:ext cx="45833" cy="35700"/>
          </a:xfrm>
          <a:custGeom>
            <a:avLst/>
            <a:gdLst/>
            <a:ahLst/>
            <a:cxnLst/>
            <a:rect l="l" t="t" r="r" b="b"/>
            <a:pathLst>
              <a:path w="1375" h="1071" extrusionOk="0">
                <a:moveTo>
                  <a:pt x="995" y="0"/>
                </a:moveTo>
                <a:cubicBezTo>
                  <a:pt x="892" y="0"/>
                  <a:pt x="771" y="92"/>
                  <a:pt x="613" y="269"/>
                </a:cubicBezTo>
                <a:cubicBezTo>
                  <a:pt x="703" y="642"/>
                  <a:pt x="1" y="583"/>
                  <a:pt x="195" y="1031"/>
                </a:cubicBezTo>
                <a:cubicBezTo>
                  <a:pt x="265" y="1058"/>
                  <a:pt x="328" y="1070"/>
                  <a:pt x="386" y="1070"/>
                </a:cubicBezTo>
                <a:cubicBezTo>
                  <a:pt x="780" y="1070"/>
                  <a:pt x="939" y="518"/>
                  <a:pt x="1313" y="518"/>
                </a:cubicBezTo>
                <a:cubicBezTo>
                  <a:pt x="1333" y="518"/>
                  <a:pt x="1354" y="519"/>
                  <a:pt x="1375" y="523"/>
                </a:cubicBezTo>
                <a:cubicBezTo>
                  <a:pt x="1246" y="170"/>
                  <a:pt x="1136" y="0"/>
                  <a:pt x="995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6470267" y="8990367"/>
            <a:ext cx="45333" cy="29900"/>
          </a:xfrm>
          <a:custGeom>
            <a:avLst/>
            <a:gdLst/>
            <a:ahLst/>
            <a:cxnLst/>
            <a:rect l="l" t="t" r="r" b="b"/>
            <a:pathLst>
              <a:path w="1360" h="897" extrusionOk="0">
                <a:moveTo>
                  <a:pt x="1165" y="1"/>
                </a:moveTo>
                <a:cubicBezTo>
                  <a:pt x="762" y="210"/>
                  <a:pt x="299" y="359"/>
                  <a:pt x="0" y="897"/>
                </a:cubicBezTo>
                <a:cubicBezTo>
                  <a:pt x="613" y="852"/>
                  <a:pt x="1165" y="867"/>
                  <a:pt x="1359" y="180"/>
                </a:cubicBezTo>
                <a:cubicBezTo>
                  <a:pt x="1300" y="120"/>
                  <a:pt x="1225" y="60"/>
                  <a:pt x="1165" y="1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63"/>
          <p:cNvSpPr/>
          <p:nvPr/>
        </p:nvSpPr>
        <p:spPr>
          <a:xfrm>
            <a:off x="5768267" y="8987400"/>
            <a:ext cx="38867" cy="28433"/>
          </a:xfrm>
          <a:custGeom>
            <a:avLst/>
            <a:gdLst/>
            <a:ahLst/>
            <a:cxnLst/>
            <a:rect l="l" t="t" r="r" b="b"/>
            <a:pathLst>
              <a:path w="1166" h="853" extrusionOk="0">
                <a:moveTo>
                  <a:pt x="404" y="0"/>
                </a:moveTo>
                <a:cubicBezTo>
                  <a:pt x="389" y="90"/>
                  <a:pt x="389" y="164"/>
                  <a:pt x="374" y="269"/>
                </a:cubicBezTo>
                <a:cubicBezTo>
                  <a:pt x="240" y="448"/>
                  <a:pt x="120" y="642"/>
                  <a:pt x="1" y="821"/>
                </a:cubicBezTo>
                <a:cubicBezTo>
                  <a:pt x="52" y="843"/>
                  <a:pt x="99" y="853"/>
                  <a:pt x="144" y="853"/>
                </a:cubicBezTo>
                <a:cubicBezTo>
                  <a:pt x="376" y="853"/>
                  <a:pt x="540" y="610"/>
                  <a:pt x="777" y="597"/>
                </a:cubicBezTo>
                <a:lnTo>
                  <a:pt x="777" y="597"/>
                </a:lnTo>
                <a:lnTo>
                  <a:pt x="762" y="612"/>
                </a:lnTo>
                <a:cubicBezTo>
                  <a:pt x="897" y="493"/>
                  <a:pt x="1046" y="358"/>
                  <a:pt x="1166" y="224"/>
                </a:cubicBezTo>
                <a:cubicBezTo>
                  <a:pt x="1091" y="149"/>
                  <a:pt x="1016" y="90"/>
                  <a:pt x="942" y="15"/>
                </a:cubicBezTo>
                <a:cubicBezTo>
                  <a:pt x="777" y="15"/>
                  <a:pt x="598" y="0"/>
                  <a:pt x="404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6188967" y="9004300"/>
            <a:ext cx="28900" cy="18800"/>
          </a:xfrm>
          <a:custGeom>
            <a:avLst/>
            <a:gdLst/>
            <a:ahLst/>
            <a:cxnLst/>
            <a:rect l="l" t="t" r="r" b="b"/>
            <a:pathLst>
              <a:path w="867" h="564" extrusionOk="0">
                <a:moveTo>
                  <a:pt x="867" y="1"/>
                </a:moveTo>
                <a:lnTo>
                  <a:pt x="867" y="1"/>
                </a:lnTo>
                <a:cubicBezTo>
                  <a:pt x="553" y="135"/>
                  <a:pt x="105" y="76"/>
                  <a:pt x="0" y="553"/>
                </a:cubicBezTo>
                <a:cubicBezTo>
                  <a:pt x="53" y="560"/>
                  <a:pt x="102" y="564"/>
                  <a:pt x="149" y="564"/>
                </a:cubicBezTo>
                <a:cubicBezTo>
                  <a:pt x="519" y="564"/>
                  <a:pt x="734" y="359"/>
                  <a:pt x="867" y="1"/>
                </a:cubicBezTo>
                <a:close/>
              </a:path>
            </a:pathLst>
          </a:custGeom>
          <a:solidFill>
            <a:srgbClr val="3B3B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63"/>
          <p:cNvSpPr/>
          <p:nvPr/>
        </p:nvSpPr>
        <p:spPr>
          <a:xfrm>
            <a:off x="5780900" y="9007300"/>
            <a:ext cx="42667" cy="21933"/>
          </a:xfrm>
          <a:custGeom>
            <a:avLst/>
            <a:gdLst/>
            <a:ahLst/>
            <a:cxnLst/>
            <a:rect l="l" t="t" r="r" b="b"/>
            <a:pathLst>
              <a:path w="1280" h="658" extrusionOk="0">
                <a:moveTo>
                  <a:pt x="398" y="0"/>
                </a:moveTo>
                <a:cubicBezTo>
                  <a:pt x="398" y="15"/>
                  <a:pt x="383" y="45"/>
                  <a:pt x="383" y="45"/>
                </a:cubicBezTo>
                <a:lnTo>
                  <a:pt x="401" y="45"/>
                </a:lnTo>
                <a:cubicBezTo>
                  <a:pt x="402" y="31"/>
                  <a:pt x="401" y="16"/>
                  <a:pt x="398" y="0"/>
                </a:cubicBezTo>
                <a:close/>
                <a:moveTo>
                  <a:pt x="401" y="45"/>
                </a:moveTo>
                <a:cubicBezTo>
                  <a:pt x="395" y="288"/>
                  <a:pt x="0" y="333"/>
                  <a:pt x="85" y="658"/>
                </a:cubicBezTo>
                <a:cubicBezTo>
                  <a:pt x="503" y="598"/>
                  <a:pt x="817" y="344"/>
                  <a:pt x="1280" y="45"/>
                </a:cubicBezTo>
                <a:close/>
              </a:path>
            </a:pathLst>
          </a:custGeom>
          <a:solidFill>
            <a:srgbClr val="1F201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5228600" y="8987600"/>
            <a:ext cx="34867" cy="14767"/>
          </a:xfrm>
          <a:custGeom>
            <a:avLst/>
            <a:gdLst/>
            <a:ahLst/>
            <a:cxnLst/>
            <a:rect l="l" t="t" r="r" b="b"/>
            <a:pathLst>
              <a:path w="1046" h="443" extrusionOk="0">
                <a:moveTo>
                  <a:pt x="856" y="1"/>
                </a:moveTo>
                <a:cubicBezTo>
                  <a:pt x="695" y="1"/>
                  <a:pt x="463" y="226"/>
                  <a:pt x="290" y="226"/>
                </a:cubicBezTo>
                <a:cubicBezTo>
                  <a:pt x="273" y="226"/>
                  <a:pt x="256" y="223"/>
                  <a:pt x="239" y="218"/>
                </a:cubicBezTo>
                <a:cubicBezTo>
                  <a:pt x="165" y="293"/>
                  <a:pt x="75" y="352"/>
                  <a:pt x="0" y="427"/>
                </a:cubicBezTo>
                <a:cubicBezTo>
                  <a:pt x="135" y="427"/>
                  <a:pt x="284" y="442"/>
                  <a:pt x="404" y="442"/>
                </a:cubicBezTo>
                <a:lnTo>
                  <a:pt x="1046" y="442"/>
                </a:lnTo>
                <a:cubicBezTo>
                  <a:pt x="1040" y="102"/>
                  <a:pt x="964" y="1"/>
                  <a:pt x="856" y="1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63"/>
          <p:cNvSpPr/>
          <p:nvPr/>
        </p:nvSpPr>
        <p:spPr>
          <a:xfrm>
            <a:off x="6805300" y="9104367"/>
            <a:ext cx="31400" cy="13333"/>
          </a:xfrm>
          <a:custGeom>
            <a:avLst/>
            <a:gdLst/>
            <a:ahLst/>
            <a:cxnLst/>
            <a:rect l="l" t="t" r="r" b="b"/>
            <a:pathLst>
              <a:path w="942" h="400" extrusionOk="0">
                <a:moveTo>
                  <a:pt x="353" y="0"/>
                </a:moveTo>
                <a:cubicBezTo>
                  <a:pt x="227" y="0"/>
                  <a:pt x="106" y="50"/>
                  <a:pt x="1" y="225"/>
                </a:cubicBezTo>
                <a:cubicBezTo>
                  <a:pt x="215" y="303"/>
                  <a:pt x="417" y="400"/>
                  <a:pt x="618" y="400"/>
                </a:cubicBezTo>
                <a:cubicBezTo>
                  <a:pt x="726" y="400"/>
                  <a:pt x="833" y="372"/>
                  <a:pt x="942" y="300"/>
                </a:cubicBezTo>
                <a:lnTo>
                  <a:pt x="942" y="76"/>
                </a:lnTo>
                <a:cubicBezTo>
                  <a:pt x="913" y="83"/>
                  <a:pt x="884" y="86"/>
                  <a:pt x="853" y="86"/>
                </a:cubicBezTo>
                <a:cubicBezTo>
                  <a:pt x="694" y="86"/>
                  <a:pt x="519" y="0"/>
                  <a:pt x="353" y="0"/>
                </a:cubicBezTo>
                <a:close/>
              </a:path>
            </a:pathLst>
          </a:custGeom>
          <a:solidFill>
            <a:srgbClr val="3534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4995101" y="9016733"/>
            <a:ext cx="25433" cy="12133"/>
          </a:xfrm>
          <a:custGeom>
            <a:avLst/>
            <a:gdLst/>
            <a:ahLst/>
            <a:cxnLst/>
            <a:rect l="l" t="t" r="r" b="b"/>
            <a:pathLst>
              <a:path w="763" h="364" extrusionOk="0">
                <a:moveTo>
                  <a:pt x="243" y="1"/>
                </a:moveTo>
                <a:cubicBezTo>
                  <a:pt x="206" y="1"/>
                  <a:pt x="165" y="10"/>
                  <a:pt x="120" y="31"/>
                </a:cubicBezTo>
                <a:cubicBezTo>
                  <a:pt x="60" y="61"/>
                  <a:pt x="0" y="240"/>
                  <a:pt x="15" y="255"/>
                </a:cubicBezTo>
                <a:cubicBezTo>
                  <a:pt x="108" y="326"/>
                  <a:pt x="204" y="364"/>
                  <a:pt x="317" y="364"/>
                </a:cubicBezTo>
                <a:cubicBezTo>
                  <a:pt x="440" y="364"/>
                  <a:pt x="583" y="319"/>
                  <a:pt x="762" y="225"/>
                </a:cubicBezTo>
                <a:cubicBezTo>
                  <a:pt x="517" y="188"/>
                  <a:pt x="413" y="1"/>
                  <a:pt x="243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63"/>
          <p:cNvSpPr/>
          <p:nvPr/>
        </p:nvSpPr>
        <p:spPr>
          <a:xfrm>
            <a:off x="5171333" y="9009000"/>
            <a:ext cx="20467" cy="12767"/>
          </a:xfrm>
          <a:custGeom>
            <a:avLst/>
            <a:gdLst/>
            <a:ahLst/>
            <a:cxnLst/>
            <a:rect l="l" t="t" r="r" b="b"/>
            <a:pathLst>
              <a:path w="614" h="383" extrusionOk="0">
                <a:moveTo>
                  <a:pt x="302" y="0"/>
                </a:moveTo>
                <a:cubicBezTo>
                  <a:pt x="200" y="0"/>
                  <a:pt x="92" y="73"/>
                  <a:pt x="1" y="173"/>
                </a:cubicBezTo>
                <a:cubicBezTo>
                  <a:pt x="75" y="248"/>
                  <a:pt x="165" y="323"/>
                  <a:pt x="240" y="383"/>
                </a:cubicBezTo>
                <a:cubicBezTo>
                  <a:pt x="389" y="368"/>
                  <a:pt x="613" y="293"/>
                  <a:pt x="479" y="99"/>
                </a:cubicBezTo>
                <a:cubicBezTo>
                  <a:pt x="427" y="29"/>
                  <a:pt x="365" y="0"/>
                  <a:pt x="302" y="0"/>
                </a:cubicBez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63"/>
          <p:cNvSpPr/>
          <p:nvPr/>
        </p:nvSpPr>
        <p:spPr>
          <a:xfrm>
            <a:off x="6671900" y="9054733"/>
            <a:ext cx="19533" cy="13100"/>
          </a:xfrm>
          <a:custGeom>
            <a:avLst/>
            <a:gdLst/>
            <a:ahLst/>
            <a:cxnLst/>
            <a:rect l="l" t="t" r="r" b="b"/>
            <a:pathLst>
              <a:path w="586" h="393" extrusionOk="0">
                <a:moveTo>
                  <a:pt x="457" y="1"/>
                </a:moveTo>
                <a:cubicBezTo>
                  <a:pt x="409" y="1"/>
                  <a:pt x="356" y="17"/>
                  <a:pt x="314" y="41"/>
                </a:cubicBezTo>
                <a:cubicBezTo>
                  <a:pt x="194" y="86"/>
                  <a:pt x="120" y="205"/>
                  <a:pt x="0" y="310"/>
                </a:cubicBezTo>
                <a:cubicBezTo>
                  <a:pt x="97" y="346"/>
                  <a:pt x="194" y="393"/>
                  <a:pt x="268" y="393"/>
                </a:cubicBezTo>
                <a:cubicBezTo>
                  <a:pt x="284" y="393"/>
                  <a:pt x="300" y="390"/>
                  <a:pt x="314" y="385"/>
                </a:cubicBezTo>
                <a:cubicBezTo>
                  <a:pt x="418" y="340"/>
                  <a:pt x="553" y="235"/>
                  <a:pt x="568" y="146"/>
                </a:cubicBezTo>
                <a:cubicBezTo>
                  <a:pt x="586" y="38"/>
                  <a:pt x="528" y="1"/>
                  <a:pt x="457" y="1"/>
                </a:cubicBezTo>
                <a:close/>
              </a:path>
            </a:pathLst>
          </a:custGeom>
          <a:solidFill>
            <a:srgbClr val="1616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6727633" y="9083933"/>
            <a:ext cx="17467" cy="15000"/>
          </a:xfrm>
          <a:custGeom>
            <a:avLst/>
            <a:gdLst/>
            <a:ahLst/>
            <a:cxnLst/>
            <a:rect l="l" t="t" r="r" b="b"/>
            <a:pathLst>
              <a:path w="524" h="450" extrusionOk="0">
                <a:moveTo>
                  <a:pt x="393" y="0"/>
                </a:moveTo>
                <a:cubicBezTo>
                  <a:pt x="367" y="0"/>
                  <a:pt x="336" y="5"/>
                  <a:pt x="300" y="16"/>
                </a:cubicBezTo>
                <a:cubicBezTo>
                  <a:pt x="240" y="91"/>
                  <a:pt x="1" y="31"/>
                  <a:pt x="46" y="255"/>
                </a:cubicBezTo>
                <a:cubicBezTo>
                  <a:pt x="61" y="330"/>
                  <a:pt x="165" y="450"/>
                  <a:pt x="225" y="450"/>
                </a:cubicBezTo>
                <a:cubicBezTo>
                  <a:pt x="389" y="435"/>
                  <a:pt x="524" y="330"/>
                  <a:pt x="524" y="151"/>
                </a:cubicBezTo>
                <a:cubicBezTo>
                  <a:pt x="524" y="90"/>
                  <a:pt x="504" y="0"/>
                  <a:pt x="393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0" dirty="0"/>
              <a:t>OpenWeather API</a:t>
            </a:r>
            <a:endParaRPr b="0" dirty="0"/>
          </a:p>
        </p:txBody>
      </p:sp>
      <p:sp>
        <p:nvSpPr>
          <p:cNvPr id="663" name="Google Shape;663;p63"/>
          <p:cNvSpPr/>
          <p:nvPr/>
        </p:nvSpPr>
        <p:spPr>
          <a:xfrm rot="3576823">
            <a:off x="-67667" y="4561860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91;p44">
            <a:extLst>
              <a:ext uri="{FF2B5EF4-FFF2-40B4-BE49-F238E27FC236}">
                <a16:creationId xmlns:a16="http://schemas.microsoft.com/office/drawing/2014/main" id="{DA335E01-AED8-4D23-8DB7-522139DDD9FB}"/>
              </a:ext>
            </a:extLst>
          </p:cNvPr>
          <p:cNvSpPr txBox="1">
            <a:spLocks/>
          </p:cNvSpPr>
          <p:nvPr/>
        </p:nvSpPr>
        <p:spPr>
          <a:xfrm>
            <a:off x="6705267" y="2158465"/>
            <a:ext cx="4770768" cy="40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How the API Works: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User Location Data: </a:t>
            </a: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The system uses user-provided location data.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API Call: </a:t>
            </a: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Makes HTTP/HTTPS requests to </a:t>
            </a:r>
            <a:r>
              <a:rPr lang="en-US" sz="1867" kern="100" dirty="0" err="1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OpenWeatherMap</a:t>
            </a: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 endpoints.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Response: </a:t>
            </a: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Receives a JSON payload with weather information.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Data Utilization: </a:t>
            </a: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Extracts essential weather details (temperature, humidity, conditions) for clothing recommendations.</a:t>
            </a:r>
          </a:p>
        </p:txBody>
      </p:sp>
      <p:sp>
        <p:nvSpPr>
          <p:cNvPr id="22" name="Google Shape;248;p40">
            <a:extLst>
              <a:ext uri="{FF2B5EF4-FFF2-40B4-BE49-F238E27FC236}">
                <a16:creationId xmlns:a16="http://schemas.microsoft.com/office/drawing/2014/main" id="{BC3E731B-9B2A-4217-BAA4-AB181F1312B3}"/>
              </a:ext>
            </a:extLst>
          </p:cNvPr>
          <p:cNvSpPr txBox="1">
            <a:spLocks/>
          </p:cNvSpPr>
          <p:nvPr/>
        </p:nvSpPr>
        <p:spPr>
          <a:xfrm>
            <a:off x="11356369" y="6163009"/>
            <a:ext cx="7116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13</a:t>
            </a:r>
          </a:p>
        </p:txBody>
      </p:sp>
      <p:pic>
        <p:nvPicPr>
          <p:cNvPr id="2052" name="Picture 4" descr="OpenWeatherMap - Home Assistant">
            <a:extLst>
              <a:ext uri="{FF2B5EF4-FFF2-40B4-BE49-F238E27FC236}">
                <a16:creationId xmlns:a16="http://schemas.microsoft.com/office/drawing/2014/main" id="{0A1DC97A-A5EF-7D3D-88F5-90798EBF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79" y="-6369"/>
            <a:ext cx="4770768" cy="203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91;p44">
            <a:extLst>
              <a:ext uri="{FF2B5EF4-FFF2-40B4-BE49-F238E27FC236}">
                <a16:creationId xmlns:a16="http://schemas.microsoft.com/office/drawing/2014/main" id="{60B13C30-248D-4D4C-BC39-4AA7D7132CC5}"/>
              </a:ext>
            </a:extLst>
          </p:cNvPr>
          <p:cNvSpPr txBox="1">
            <a:spLocks/>
          </p:cNvSpPr>
          <p:nvPr/>
        </p:nvSpPr>
        <p:spPr>
          <a:xfrm>
            <a:off x="715965" y="1506533"/>
            <a:ext cx="4770768" cy="40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000" b="1" dirty="0"/>
              <a:t>Choice of </a:t>
            </a:r>
            <a:r>
              <a:rPr lang="en-US" sz="2000" b="1" dirty="0" err="1"/>
              <a:t>OpenWeatherMap</a:t>
            </a:r>
            <a:r>
              <a:rPr lang="en-US" sz="2000" b="1" dirty="0"/>
              <a:t> API: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Easy-to-use architecture for rapid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Provides extensive weather data: historical, forecasts, and current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Global coverage ensures accurate weather data for Lebanese regions and beyond.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"/>
          <p:cNvSpPr/>
          <p:nvPr/>
        </p:nvSpPr>
        <p:spPr>
          <a:xfrm>
            <a:off x="4919433" y="9019100"/>
            <a:ext cx="48800" cy="51700"/>
          </a:xfrm>
          <a:custGeom>
            <a:avLst/>
            <a:gdLst/>
            <a:ahLst/>
            <a:cxnLst/>
            <a:rect l="l" t="t" r="r" b="b"/>
            <a:pathLst>
              <a:path w="1464" h="1551" extrusionOk="0">
                <a:moveTo>
                  <a:pt x="425" y="0"/>
                </a:moveTo>
                <a:cubicBezTo>
                  <a:pt x="400" y="0"/>
                  <a:pt x="373" y="2"/>
                  <a:pt x="344" y="5"/>
                </a:cubicBezTo>
                <a:cubicBezTo>
                  <a:pt x="120" y="20"/>
                  <a:pt x="0" y="259"/>
                  <a:pt x="194" y="528"/>
                </a:cubicBezTo>
                <a:cubicBezTo>
                  <a:pt x="373" y="732"/>
                  <a:pt x="279" y="1349"/>
                  <a:pt x="443" y="1349"/>
                </a:cubicBezTo>
                <a:cubicBezTo>
                  <a:pt x="471" y="1349"/>
                  <a:pt x="507" y="1331"/>
                  <a:pt x="553" y="1289"/>
                </a:cubicBezTo>
                <a:cubicBezTo>
                  <a:pt x="708" y="1155"/>
                  <a:pt x="817" y="1105"/>
                  <a:pt x="899" y="1105"/>
                </a:cubicBezTo>
                <a:cubicBezTo>
                  <a:pt x="1143" y="1105"/>
                  <a:pt x="1140" y="1550"/>
                  <a:pt x="1347" y="1550"/>
                </a:cubicBezTo>
                <a:cubicBezTo>
                  <a:pt x="1373" y="1550"/>
                  <a:pt x="1401" y="1543"/>
                  <a:pt x="1434" y="1528"/>
                </a:cubicBezTo>
                <a:cubicBezTo>
                  <a:pt x="1464" y="1155"/>
                  <a:pt x="1374" y="916"/>
                  <a:pt x="941" y="841"/>
                </a:cubicBezTo>
                <a:cubicBezTo>
                  <a:pt x="807" y="826"/>
                  <a:pt x="493" y="767"/>
                  <a:pt x="568" y="528"/>
                </a:cubicBezTo>
                <a:cubicBezTo>
                  <a:pt x="637" y="264"/>
                  <a:pt x="745" y="0"/>
                  <a:pt x="425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5062801" y="9057100"/>
            <a:ext cx="76700" cy="27167"/>
          </a:xfrm>
          <a:custGeom>
            <a:avLst/>
            <a:gdLst/>
            <a:ahLst/>
            <a:cxnLst/>
            <a:rect l="l" t="t" r="r" b="b"/>
            <a:pathLst>
              <a:path w="2301" h="815" extrusionOk="0">
                <a:moveTo>
                  <a:pt x="2301" y="0"/>
                </a:moveTo>
                <a:lnTo>
                  <a:pt x="2301" y="0"/>
                </a:lnTo>
                <a:cubicBezTo>
                  <a:pt x="1255" y="90"/>
                  <a:pt x="598" y="418"/>
                  <a:pt x="1" y="807"/>
                </a:cubicBezTo>
                <a:cubicBezTo>
                  <a:pt x="73" y="812"/>
                  <a:pt x="143" y="815"/>
                  <a:pt x="213" y="815"/>
                </a:cubicBezTo>
                <a:cubicBezTo>
                  <a:pt x="911" y="815"/>
                  <a:pt x="1513" y="543"/>
                  <a:pt x="2301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5025467" y="8994867"/>
            <a:ext cx="48333" cy="45667"/>
          </a:xfrm>
          <a:custGeom>
            <a:avLst/>
            <a:gdLst/>
            <a:ahLst/>
            <a:cxnLst/>
            <a:rect l="l" t="t" r="r" b="b"/>
            <a:pathLst>
              <a:path w="1450" h="1370" extrusionOk="0">
                <a:moveTo>
                  <a:pt x="404" y="0"/>
                </a:moveTo>
                <a:cubicBezTo>
                  <a:pt x="269" y="149"/>
                  <a:pt x="135" y="284"/>
                  <a:pt x="1" y="433"/>
                </a:cubicBezTo>
                <a:cubicBezTo>
                  <a:pt x="147" y="982"/>
                  <a:pt x="359" y="1369"/>
                  <a:pt x="726" y="1369"/>
                </a:cubicBezTo>
                <a:cubicBezTo>
                  <a:pt x="920" y="1369"/>
                  <a:pt x="1156" y="1263"/>
                  <a:pt x="1449" y="1016"/>
                </a:cubicBezTo>
                <a:cubicBezTo>
                  <a:pt x="1195" y="986"/>
                  <a:pt x="1046" y="866"/>
                  <a:pt x="1046" y="597"/>
                </a:cubicBezTo>
                <a:cubicBezTo>
                  <a:pt x="807" y="583"/>
                  <a:pt x="643" y="508"/>
                  <a:pt x="643" y="224"/>
                </a:cubicBezTo>
                <a:cubicBezTo>
                  <a:pt x="568" y="149"/>
                  <a:pt x="478" y="75"/>
                  <a:pt x="404" y="0"/>
                </a:cubicBezTo>
                <a:close/>
              </a:path>
            </a:pathLst>
          </a:custGeom>
          <a:solidFill>
            <a:srgbClr val="3838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63"/>
          <p:cNvSpPr/>
          <p:nvPr/>
        </p:nvSpPr>
        <p:spPr>
          <a:xfrm>
            <a:off x="5007034" y="9053600"/>
            <a:ext cx="69233" cy="26667"/>
          </a:xfrm>
          <a:custGeom>
            <a:avLst/>
            <a:gdLst/>
            <a:ahLst/>
            <a:cxnLst/>
            <a:rect l="l" t="t" r="r" b="b"/>
            <a:pathLst>
              <a:path w="2077" h="800" extrusionOk="0">
                <a:moveTo>
                  <a:pt x="1719" y="0"/>
                </a:moveTo>
                <a:cubicBezTo>
                  <a:pt x="1151" y="225"/>
                  <a:pt x="449" y="90"/>
                  <a:pt x="1" y="777"/>
                </a:cubicBezTo>
                <a:cubicBezTo>
                  <a:pt x="102" y="792"/>
                  <a:pt x="198" y="799"/>
                  <a:pt x="291" y="799"/>
                </a:cubicBezTo>
                <a:cubicBezTo>
                  <a:pt x="1022" y="799"/>
                  <a:pt x="1520" y="363"/>
                  <a:pt x="2077" y="45"/>
                </a:cubicBezTo>
                <a:cubicBezTo>
                  <a:pt x="1958" y="30"/>
                  <a:pt x="1823" y="15"/>
                  <a:pt x="1719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6659434" y="9002833"/>
            <a:ext cx="45833" cy="35700"/>
          </a:xfrm>
          <a:custGeom>
            <a:avLst/>
            <a:gdLst/>
            <a:ahLst/>
            <a:cxnLst/>
            <a:rect l="l" t="t" r="r" b="b"/>
            <a:pathLst>
              <a:path w="1375" h="1071" extrusionOk="0">
                <a:moveTo>
                  <a:pt x="995" y="0"/>
                </a:moveTo>
                <a:cubicBezTo>
                  <a:pt x="892" y="0"/>
                  <a:pt x="771" y="92"/>
                  <a:pt x="613" y="269"/>
                </a:cubicBezTo>
                <a:cubicBezTo>
                  <a:pt x="703" y="642"/>
                  <a:pt x="1" y="583"/>
                  <a:pt x="195" y="1031"/>
                </a:cubicBezTo>
                <a:cubicBezTo>
                  <a:pt x="265" y="1058"/>
                  <a:pt x="328" y="1070"/>
                  <a:pt x="386" y="1070"/>
                </a:cubicBezTo>
                <a:cubicBezTo>
                  <a:pt x="780" y="1070"/>
                  <a:pt x="939" y="518"/>
                  <a:pt x="1313" y="518"/>
                </a:cubicBezTo>
                <a:cubicBezTo>
                  <a:pt x="1333" y="518"/>
                  <a:pt x="1354" y="519"/>
                  <a:pt x="1375" y="523"/>
                </a:cubicBezTo>
                <a:cubicBezTo>
                  <a:pt x="1246" y="170"/>
                  <a:pt x="1136" y="0"/>
                  <a:pt x="995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6470267" y="8990367"/>
            <a:ext cx="45333" cy="29900"/>
          </a:xfrm>
          <a:custGeom>
            <a:avLst/>
            <a:gdLst/>
            <a:ahLst/>
            <a:cxnLst/>
            <a:rect l="l" t="t" r="r" b="b"/>
            <a:pathLst>
              <a:path w="1360" h="897" extrusionOk="0">
                <a:moveTo>
                  <a:pt x="1165" y="1"/>
                </a:moveTo>
                <a:cubicBezTo>
                  <a:pt x="762" y="210"/>
                  <a:pt x="299" y="359"/>
                  <a:pt x="0" y="897"/>
                </a:cubicBezTo>
                <a:cubicBezTo>
                  <a:pt x="613" y="852"/>
                  <a:pt x="1165" y="867"/>
                  <a:pt x="1359" y="180"/>
                </a:cubicBezTo>
                <a:cubicBezTo>
                  <a:pt x="1300" y="120"/>
                  <a:pt x="1225" y="60"/>
                  <a:pt x="1165" y="1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63"/>
          <p:cNvSpPr/>
          <p:nvPr/>
        </p:nvSpPr>
        <p:spPr>
          <a:xfrm>
            <a:off x="5768267" y="8987400"/>
            <a:ext cx="38867" cy="28433"/>
          </a:xfrm>
          <a:custGeom>
            <a:avLst/>
            <a:gdLst/>
            <a:ahLst/>
            <a:cxnLst/>
            <a:rect l="l" t="t" r="r" b="b"/>
            <a:pathLst>
              <a:path w="1166" h="853" extrusionOk="0">
                <a:moveTo>
                  <a:pt x="404" y="0"/>
                </a:moveTo>
                <a:cubicBezTo>
                  <a:pt x="389" y="90"/>
                  <a:pt x="389" y="164"/>
                  <a:pt x="374" y="269"/>
                </a:cubicBezTo>
                <a:cubicBezTo>
                  <a:pt x="240" y="448"/>
                  <a:pt x="120" y="642"/>
                  <a:pt x="1" y="821"/>
                </a:cubicBezTo>
                <a:cubicBezTo>
                  <a:pt x="52" y="843"/>
                  <a:pt x="99" y="853"/>
                  <a:pt x="144" y="853"/>
                </a:cubicBezTo>
                <a:cubicBezTo>
                  <a:pt x="376" y="853"/>
                  <a:pt x="540" y="610"/>
                  <a:pt x="777" y="597"/>
                </a:cubicBezTo>
                <a:lnTo>
                  <a:pt x="777" y="597"/>
                </a:lnTo>
                <a:lnTo>
                  <a:pt x="762" y="612"/>
                </a:lnTo>
                <a:cubicBezTo>
                  <a:pt x="897" y="493"/>
                  <a:pt x="1046" y="358"/>
                  <a:pt x="1166" y="224"/>
                </a:cubicBezTo>
                <a:cubicBezTo>
                  <a:pt x="1091" y="149"/>
                  <a:pt x="1016" y="90"/>
                  <a:pt x="942" y="15"/>
                </a:cubicBezTo>
                <a:cubicBezTo>
                  <a:pt x="777" y="15"/>
                  <a:pt x="598" y="0"/>
                  <a:pt x="404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6188967" y="9004300"/>
            <a:ext cx="28900" cy="18800"/>
          </a:xfrm>
          <a:custGeom>
            <a:avLst/>
            <a:gdLst/>
            <a:ahLst/>
            <a:cxnLst/>
            <a:rect l="l" t="t" r="r" b="b"/>
            <a:pathLst>
              <a:path w="867" h="564" extrusionOk="0">
                <a:moveTo>
                  <a:pt x="867" y="1"/>
                </a:moveTo>
                <a:lnTo>
                  <a:pt x="867" y="1"/>
                </a:lnTo>
                <a:cubicBezTo>
                  <a:pt x="553" y="135"/>
                  <a:pt x="105" y="76"/>
                  <a:pt x="0" y="553"/>
                </a:cubicBezTo>
                <a:cubicBezTo>
                  <a:pt x="53" y="560"/>
                  <a:pt x="102" y="564"/>
                  <a:pt x="149" y="564"/>
                </a:cubicBezTo>
                <a:cubicBezTo>
                  <a:pt x="519" y="564"/>
                  <a:pt x="734" y="359"/>
                  <a:pt x="867" y="1"/>
                </a:cubicBezTo>
                <a:close/>
              </a:path>
            </a:pathLst>
          </a:custGeom>
          <a:solidFill>
            <a:srgbClr val="3B3B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63"/>
          <p:cNvSpPr/>
          <p:nvPr/>
        </p:nvSpPr>
        <p:spPr>
          <a:xfrm>
            <a:off x="5780900" y="9007300"/>
            <a:ext cx="42667" cy="21933"/>
          </a:xfrm>
          <a:custGeom>
            <a:avLst/>
            <a:gdLst/>
            <a:ahLst/>
            <a:cxnLst/>
            <a:rect l="l" t="t" r="r" b="b"/>
            <a:pathLst>
              <a:path w="1280" h="658" extrusionOk="0">
                <a:moveTo>
                  <a:pt x="398" y="0"/>
                </a:moveTo>
                <a:cubicBezTo>
                  <a:pt x="398" y="15"/>
                  <a:pt x="383" y="45"/>
                  <a:pt x="383" y="45"/>
                </a:cubicBezTo>
                <a:lnTo>
                  <a:pt x="401" y="45"/>
                </a:lnTo>
                <a:cubicBezTo>
                  <a:pt x="402" y="31"/>
                  <a:pt x="401" y="16"/>
                  <a:pt x="398" y="0"/>
                </a:cubicBezTo>
                <a:close/>
                <a:moveTo>
                  <a:pt x="401" y="45"/>
                </a:moveTo>
                <a:cubicBezTo>
                  <a:pt x="395" y="288"/>
                  <a:pt x="0" y="333"/>
                  <a:pt x="85" y="658"/>
                </a:cubicBezTo>
                <a:cubicBezTo>
                  <a:pt x="503" y="598"/>
                  <a:pt x="817" y="344"/>
                  <a:pt x="1280" y="45"/>
                </a:cubicBezTo>
                <a:close/>
              </a:path>
            </a:pathLst>
          </a:custGeom>
          <a:solidFill>
            <a:srgbClr val="1F201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5228600" y="8987600"/>
            <a:ext cx="34867" cy="14767"/>
          </a:xfrm>
          <a:custGeom>
            <a:avLst/>
            <a:gdLst/>
            <a:ahLst/>
            <a:cxnLst/>
            <a:rect l="l" t="t" r="r" b="b"/>
            <a:pathLst>
              <a:path w="1046" h="443" extrusionOk="0">
                <a:moveTo>
                  <a:pt x="856" y="1"/>
                </a:moveTo>
                <a:cubicBezTo>
                  <a:pt x="695" y="1"/>
                  <a:pt x="463" y="226"/>
                  <a:pt x="290" y="226"/>
                </a:cubicBezTo>
                <a:cubicBezTo>
                  <a:pt x="273" y="226"/>
                  <a:pt x="256" y="223"/>
                  <a:pt x="239" y="218"/>
                </a:cubicBezTo>
                <a:cubicBezTo>
                  <a:pt x="165" y="293"/>
                  <a:pt x="75" y="352"/>
                  <a:pt x="0" y="427"/>
                </a:cubicBezTo>
                <a:cubicBezTo>
                  <a:pt x="135" y="427"/>
                  <a:pt x="284" y="442"/>
                  <a:pt x="404" y="442"/>
                </a:cubicBezTo>
                <a:lnTo>
                  <a:pt x="1046" y="442"/>
                </a:lnTo>
                <a:cubicBezTo>
                  <a:pt x="1040" y="102"/>
                  <a:pt x="964" y="1"/>
                  <a:pt x="856" y="1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63"/>
          <p:cNvSpPr/>
          <p:nvPr/>
        </p:nvSpPr>
        <p:spPr>
          <a:xfrm>
            <a:off x="6805300" y="9104367"/>
            <a:ext cx="31400" cy="13333"/>
          </a:xfrm>
          <a:custGeom>
            <a:avLst/>
            <a:gdLst/>
            <a:ahLst/>
            <a:cxnLst/>
            <a:rect l="l" t="t" r="r" b="b"/>
            <a:pathLst>
              <a:path w="942" h="400" extrusionOk="0">
                <a:moveTo>
                  <a:pt x="353" y="0"/>
                </a:moveTo>
                <a:cubicBezTo>
                  <a:pt x="227" y="0"/>
                  <a:pt x="106" y="50"/>
                  <a:pt x="1" y="225"/>
                </a:cubicBezTo>
                <a:cubicBezTo>
                  <a:pt x="215" y="303"/>
                  <a:pt x="417" y="400"/>
                  <a:pt x="618" y="400"/>
                </a:cubicBezTo>
                <a:cubicBezTo>
                  <a:pt x="726" y="400"/>
                  <a:pt x="833" y="372"/>
                  <a:pt x="942" y="300"/>
                </a:cubicBezTo>
                <a:lnTo>
                  <a:pt x="942" y="76"/>
                </a:lnTo>
                <a:cubicBezTo>
                  <a:pt x="913" y="83"/>
                  <a:pt x="884" y="86"/>
                  <a:pt x="853" y="86"/>
                </a:cubicBezTo>
                <a:cubicBezTo>
                  <a:pt x="694" y="86"/>
                  <a:pt x="519" y="0"/>
                  <a:pt x="353" y="0"/>
                </a:cubicBezTo>
                <a:close/>
              </a:path>
            </a:pathLst>
          </a:custGeom>
          <a:solidFill>
            <a:srgbClr val="3534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4995101" y="9016733"/>
            <a:ext cx="25433" cy="12133"/>
          </a:xfrm>
          <a:custGeom>
            <a:avLst/>
            <a:gdLst/>
            <a:ahLst/>
            <a:cxnLst/>
            <a:rect l="l" t="t" r="r" b="b"/>
            <a:pathLst>
              <a:path w="763" h="364" extrusionOk="0">
                <a:moveTo>
                  <a:pt x="243" y="1"/>
                </a:moveTo>
                <a:cubicBezTo>
                  <a:pt x="206" y="1"/>
                  <a:pt x="165" y="10"/>
                  <a:pt x="120" y="31"/>
                </a:cubicBezTo>
                <a:cubicBezTo>
                  <a:pt x="60" y="61"/>
                  <a:pt x="0" y="240"/>
                  <a:pt x="15" y="255"/>
                </a:cubicBezTo>
                <a:cubicBezTo>
                  <a:pt x="108" y="326"/>
                  <a:pt x="204" y="364"/>
                  <a:pt x="317" y="364"/>
                </a:cubicBezTo>
                <a:cubicBezTo>
                  <a:pt x="440" y="364"/>
                  <a:pt x="583" y="319"/>
                  <a:pt x="762" y="225"/>
                </a:cubicBezTo>
                <a:cubicBezTo>
                  <a:pt x="517" y="188"/>
                  <a:pt x="413" y="1"/>
                  <a:pt x="243" y="1"/>
                </a:cubicBezTo>
                <a:close/>
              </a:path>
            </a:pathLst>
          </a:custGeom>
          <a:solidFill>
            <a:srgbClr val="6E6E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63"/>
          <p:cNvSpPr/>
          <p:nvPr/>
        </p:nvSpPr>
        <p:spPr>
          <a:xfrm>
            <a:off x="5171333" y="9009000"/>
            <a:ext cx="20467" cy="12767"/>
          </a:xfrm>
          <a:custGeom>
            <a:avLst/>
            <a:gdLst/>
            <a:ahLst/>
            <a:cxnLst/>
            <a:rect l="l" t="t" r="r" b="b"/>
            <a:pathLst>
              <a:path w="614" h="383" extrusionOk="0">
                <a:moveTo>
                  <a:pt x="302" y="0"/>
                </a:moveTo>
                <a:cubicBezTo>
                  <a:pt x="200" y="0"/>
                  <a:pt x="92" y="73"/>
                  <a:pt x="1" y="173"/>
                </a:cubicBezTo>
                <a:cubicBezTo>
                  <a:pt x="75" y="248"/>
                  <a:pt x="165" y="323"/>
                  <a:pt x="240" y="383"/>
                </a:cubicBezTo>
                <a:cubicBezTo>
                  <a:pt x="389" y="368"/>
                  <a:pt x="613" y="293"/>
                  <a:pt x="479" y="99"/>
                </a:cubicBezTo>
                <a:cubicBezTo>
                  <a:pt x="427" y="29"/>
                  <a:pt x="365" y="0"/>
                  <a:pt x="302" y="0"/>
                </a:cubicBez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63"/>
          <p:cNvSpPr/>
          <p:nvPr/>
        </p:nvSpPr>
        <p:spPr>
          <a:xfrm>
            <a:off x="6671900" y="9054733"/>
            <a:ext cx="19533" cy="13100"/>
          </a:xfrm>
          <a:custGeom>
            <a:avLst/>
            <a:gdLst/>
            <a:ahLst/>
            <a:cxnLst/>
            <a:rect l="l" t="t" r="r" b="b"/>
            <a:pathLst>
              <a:path w="586" h="393" extrusionOk="0">
                <a:moveTo>
                  <a:pt x="457" y="1"/>
                </a:moveTo>
                <a:cubicBezTo>
                  <a:pt x="409" y="1"/>
                  <a:pt x="356" y="17"/>
                  <a:pt x="314" y="41"/>
                </a:cubicBezTo>
                <a:cubicBezTo>
                  <a:pt x="194" y="86"/>
                  <a:pt x="120" y="205"/>
                  <a:pt x="0" y="310"/>
                </a:cubicBezTo>
                <a:cubicBezTo>
                  <a:pt x="97" y="346"/>
                  <a:pt x="194" y="393"/>
                  <a:pt x="268" y="393"/>
                </a:cubicBezTo>
                <a:cubicBezTo>
                  <a:pt x="284" y="393"/>
                  <a:pt x="300" y="390"/>
                  <a:pt x="314" y="385"/>
                </a:cubicBezTo>
                <a:cubicBezTo>
                  <a:pt x="418" y="340"/>
                  <a:pt x="553" y="235"/>
                  <a:pt x="568" y="146"/>
                </a:cubicBezTo>
                <a:cubicBezTo>
                  <a:pt x="586" y="38"/>
                  <a:pt x="528" y="1"/>
                  <a:pt x="457" y="1"/>
                </a:cubicBezTo>
                <a:close/>
              </a:path>
            </a:pathLst>
          </a:custGeom>
          <a:solidFill>
            <a:srgbClr val="1616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6727633" y="9083933"/>
            <a:ext cx="17467" cy="15000"/>
          </a:xfrm>
          <a:custGeom>
            <a:avLst/>
            <a:gdLst/>
            <a:ahLst/>
            <a:cxnLst/>
            <a:rect l="l" t="t" r="r" b="b"/>
            <a:pathLst>
              <a:path w="524" h="450" extrusionOk="0">
                <a:moveTo>
                  <a:pt x="393" y="0"/>
                </a:moveTo>
                <a:cubicBezTo>
                  <a:pt x="367" y="0"/>
                  <a:pt x="336" y="5"/>
                  <a:pt x="300" y="16"/>
                </a:cubicBezTo>
                <a:cubicBezTo>
                  <a:pt x="240" y="91"/>
                  <a:pt x="1" y="31"/>
                  <a:pt x="46" y="255"/>
                </a:cubicBezTo>
                <a:cubicBezTo>
                  <a:pt x="61" y="330"/>
                  <a:pt x="165" y="450"/>
                  <a:pt x="225" y="450"/>
                </a:cubicBezTo>
                <a:cubicBezTo>
                  <a:pt x="389" y="435"/>
                  <a:pt x="524" y="330"/>
                  <a:pt x="524" y="151"/>
                </a:cubicBezTo>
                <a:cubicBezTo>
                  <a:pt x="524" y="90"/>
                  <a:pt x="504" y="0"/>
                  <a:pt x="393" y="0"/>
                </a:cubicBez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0" dirty="0"/>
              <a:t>OpenAI API</a:t>
            </a:r>
            <a:endParaRPr b="0" dirty="0"/>
          </a:p>
        </p:txBody>
      </p:sp>
      <p:sp>
        <p:nvSpPr>
          <p:cNvPr id="663" name="Google Shape;663;p63"/>
          <p:cNvSpPr/>
          <p:nvPr/>
        </p:nvSpPr>
        <p:spPr>
          <a:xfrm rot="3576823">
            <a:off x="-67667" y="4561860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91;p44">
            <a:extLst>
              <a:ext uri="{FF2B5EF4-FFF2-40B4-BE49-F238E27FC236}">
                <a16:creationId xmlns:a16="http://schemas.microsoft.com/office/drawing/2014/main" id="{DA335E01-AED8-4D23-8DB7-522139DDD9FB}"/>
              </a:ext>
            </a:extLst>
          </p:cNvPr>
          <p:cNvSpPr txBox="1">
            <a:spLocks/>
          </p:cNvSpPr>
          <p:nvPr/>
        </p:nvSpPr>
        <p:spPr>
          <a:xfrm>
            <a:off x="6705267" y="2158465"/>
            <a:ext cx="4770768" cy="40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1867" b="1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How the API Works:</a:t>
            </a:r>
            <a:endParaRPr lang="en-US" sz="1867" kern="100" dirty="0">
              <a:solidFill>
                <a:srgbClr val="5A3E3A"/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Event Description: Receives textual descriptions of events.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API Call: Sends event descriptions to the API.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Response: Receives a classification (e.g., Sports Activity, Formal Event, Casual Outing).</a:t>
            </a:r>
          </a:p>
          <a:p>
            <a:pPr marL="380990" indent="-380990" defTabSz="1219170">
              <a:lnSpc>
                <a:spcPct val="107000"/>
              </a:lnSpc>
              <a:buClr>
                <a:srgbClr val="5A3E3A"/>
              </a:buClr>
              <a:buFont typeface="Arial" panose="020B0604020202020204" pitchFamily="34" charset="0"/>
              <a:buChar char="•"/>
            </a:pPr>
            <a:r>
              <a:rPr lang="en-US" sz="1867" kern="100" dirty="0">
                <a:solidFill>
                  <a:srgbClr val="5A3E3A"/>
                </a:solidFill>
                <a:latin typeface="Aptos"/>
                <a:ea typeface="Aptos"/>
                <a:cs typeface="Arial" panose="020B0604020202020204" pitchFamily="34" charset="0"/>
              </a:rPr>
              <a:t>Integration: Uses the classification to influence outfit suggestions.</a:t>
            </a:r>
          </a:p>
        </p:txBody>
      </p:sp>
      <p:sp>
        <p:nvSpPr>
          <p:cNvPr id="22" name="Google Shape;248;p40">
            <a:extLst>
              <a:ext uri="{FF2B5EF4-FFF2-40B4-BE49-F238E27FC236}">
                <a16:creationId xmlns:a16="http://schemas.microsoft.com/office/drawing/2014/main" id="{BC3E731B-9B2A-4217-BAA4-AB181F1312B3}"/>
              </a:ext>
            </a:extLst>
          </p:cNvPr>
          <p:cNvSpPr txBox="1">
            <a:spLocks/>
          </p:cNvSpPr>
          <p:nvPr/>
        </p:nvSpPr>
        <p:spPr>
          <a:xfrm>
            <a:off x="11356369" y="6163009"/>
            <a:ext cx="7116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14</a:t>
            </a:r>
          </a:p>
        </p:txBody>
      </p:sp>
      <p:pic>
        <p:nvPicPr>
          <p:cNvPr id="3076" name="Picture 4" descr="Calling OpenAI API Service using Python | by Renjith Ravindranathan |  techbeatly | Medium">
            <a:extLst>
              <a:ext uri="{FF2B5EF4-FFF2-40B4-BE49-F238E27FC236}">
                <a16:creationId xmlns:a16="http://schemas.microsoft.com/office/drawing/2014/main" id="{6E99BD2D-19D6-BDA4-EFAB-23CAD7B1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67" y="-1340997"/>
            <a:ext cx="4785360" cy="47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91;p44">
            <a:extLst>
              <a:ext uri="{FF2B5EF4-FFF2-40B4-BE49-F238E27FC236}">
                <a16:creationId xmlns:a16="http://schemas.microsoft.com/office/drawing/2014/main" id="{8F812E0E-F3D5-4B8D-9D56-2A7F00A9D4B5}"/>
              </a:ext>
            </a:extLst>
          </p:cNvPr>
          <p:cNvSpPr txBox="1">
            <a:spLocks/>
          </p:cNvSpPr>
          <p:nvPr/>
        </p:nvSpPr>
        <p:spPr>
          <a:xfrm>
            <a:off x="715966" y="1221117"/>
            <a:ext cx="4770768" cy="40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000" b="1" dirty="0"/>
              <a:t>Purpose:</a:t>
            </a:r>
          </a:p>
          <a:p>
            <a:pPr marL="529162" indent="-342900">
              <a:buFont typeface="Arial" panose="020B0604020202020204" pitchFamily="34" charset="0"/>
              <a:buChar char="•"/>
            </a:pPr>
            <a:r>
              <a:rPr lang="en-US" sz="2000" dirty="0"/>
              <a:t>Integrates with the </a:t>
            </a:r>
            <a:r>
              <a:rPr lang="en-US" sz="2000" dirty="0" err="1"/>
              <a:t>OpenAI</a:t>
            </a:r>
            <a:r>
              <a:rPr lang="en-US" sz="2000" dirty="0"/>
              <a:t> API for advanced natural language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Classifies and interprets event types from textual descriptions, as well as the weather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Helps tailor outfit suggestions based on the nature of the event (e.g., formal, casual).</a:t>
            </a:r>
          </a:p>
        </p:txBody>
      </p:sp>
    </p:spTree>
    <p:extLst>
      <p:ext uri="{BB962C8B-B14F-4D97-AF65-F5344CB8AC3E}">
        <p14:creationId xmlns:p14="http://schemas.microsoft.com/office/powerpoint/2010/main" val="39049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4788467" y="-21064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 txBox="1"/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5A3E3A"/>
              </a:buClr>
              <a:buSzPts val="3500"/>
            </a:pPr>
            <a:r>
              <a:rPr lang="en-US" kern="0" dirty="0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15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7" name="Google Shape;277;p8"/>
          <p:cNvSpPr txBox="1">
            <a:spLocks noGrp="1"/>
          </p:cNvSpPr>
          <p:nvPr>
            <p:ph type="title"/>
          </p:nvPr>
        </p:nvSpPr>
        <p:spPr>
          <a:xfrm>
            <a:off x="5380383" y="1152267"/>
            <a:ext cx="5939658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Machine Learning Models </a:t>
            </a:r>
            <a:endParaRPr dirty="0"/>
          </a:p>
        </p:txBody>
      </p:sp>
      <p:sp>
        <p:nvSpPr>
          <p:cNvPr id="278" name="Google Shape;278;p8"/>
          <p:cNvSpPr txBox="1"/>
          <p:nvPr/>
        </p:nvSpPr>
        <p:spPr>
          <a:xfrm>
            <a:off x="-11272" y="1865047"/>
            <a:ext cx="5256440" cy="225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07000"/>
              </a:lnSpc>
              <a:buClr>
                <a:srgbClr val="5A3E3A"/>
              </a:buClr>
              <a:buSzPts val="1400"/>
            </a:pPr>
            <a:r>
              <a:rPr lang="en-US" sz="2400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K-Nearest Neighbors (KNN): </a:t>
            </a:r>
          </a:p>
          <a:p>
            <a:pPr marL="342900" indent="-342900" defTabSz="1219170">
              <a:lnSpc>
                <a:spcPct val="107000"/>
              </a:lnSpc>
              <a:buClr>
                <a:srgbClr val="5A3E3A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Configuration: 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15 neighbors</a:t>
            </a:r>
          </a:p>
          <a:p>
            <a:pPr marL="342900" indent="-342900" defTabSz="1219170">
              <a:lnSpc>
                <a:spcPct val="107000"/>
              </a:lnSpc>
              <a:buClr>
                <a:srgbClr val="5A3E3A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Distance Metric: 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Manhattan distance</a:t>
            </a:r>
          </a:p>
          <a:p>
            <a:pPr marL="342900" indent="-342900" defTabSz="1219170">
              <a:lnSpc>
                <a:spcPct val="107000"/>
              </a:lnSpc>
              <a:buClr>
                <a:srgbClr val="5A3E3A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Weighting: 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Points weighted by distance</a:t>
            </a:r>
          </a:p>
          <a:p>
            <a:pPr marL="342900" indent="-342900" defTabSz="1219170">
              <a:lnSpc>
                <a:spcPct val="107000"/>
              </a:lnSpc>
              <a:buClr>
                <a:srgbClr val="5A3E3A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Utilizes the training set to predict the appropriate clothing by considering the nearest data points.</a:t>
            </a:r>
            <a:endParaRPr sz="1467" kern="0" dirty="0">
              <a:solidFill>
                <a:srgbClr val="5A3E3A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219170">
              <a:lnSpc>
                <a:spcPct val="107000"/>
              </a:lnSpc>
              <a:buClr>
                <a:srgbClr val="5A3E3A"/>
              </a:buClr>
              <a:buSzPts val="1400"/>
            </a:pPr>
            <a:endParaRPr sz="1467" kern="0" dirty="0">
              <a:solidFill>
                <a:srgbClr val="5A3E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 txBox="1"/>
          <p:nvPr/>
        </p:nvSpPr>
        <p:spPr>
          <a:xfrm>
            <a:off x="0" y="4645535"/>
            <a:ext cx="6858000" cy="174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lnSpc>
                <a:spcPct val="107000"/>
              </a:lnSpc>
              <a:buClr>
                <a:srgbClr val="000000"/>
              </a:buClr>
              <a:buSzPts val="1400"/>
            </a:pPr>
            <a:r>
              <a:rPr lang="en-US" sz="2400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Gaussian Naive Bayes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Variable Smoothing: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1e-9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67" b="1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lang="en-US" sz="1867" kern="0" dirty="0">
                <a:solidFill>
                  <a:srgbClr val="5A3E3A"/>
                </a:solidFill>
                <a:latin typeface="Arial"/>
                <a:ea typeface="Arial"/>
                <a:cs typeface="Arial"/>
                <a:sym typeface="Arial"/>
              </a:rPr>
              <a:t> Applies probability theory to predict clothing choices by assuming feature independence.</a:t>
            </a:r>
          </a:p>
        </p:txBody>
      </p:sp>
      <p:sp>
        <p:nvSpPr>
          <p:cNvPr id="9" name="Google Shape;278;p8">
            <a:extLst>
              <a:ext uri="{FF2B5EF4-FFF2-40B4-BE49-F238E27FC236}">
                <a16:creationId xmlns:a16="http://schemas.microsoft.com/office/drawing/2014/main" id="{174301A7-761E-494C-B02F-C70DD51BAED5}"/>
              </a:ext>
            </a:extLst>
          </p:cNvPr>
          <p:cNvSpPr txBox="1"/>
          <p:nvPr/>
        </p:nvSpPr>
        <p:spPr>
          <a:xfrm>
            <a:off x="5245168" y="1951087"/>
            <a:ext cx="7126868" cy="20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07000"/>
              </a:lnSpc>
              <a:buClr>
                <a:srgbClr val="000000"/>
              </a:buClr>
              <a:buSzPts val="1400"/>
            </a:pPr>
            <a:r>
              <a:rPr lang="en-US" sz="2400" b="1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Support Vector Machine (SVM):</a:t>
            </a:r>
          </a:p>
          <a:p>
            <a:pPr defTabSz="1219170">
              <a:lnSpc>
                <a:spcPct val="107000"/>
              </a:lnSpc>
              <a:buClr>
                <a:srgbClr val="000000"/>
              </a:buClr>
              <a:buSzPts val="1400"/>
            </a:pPr>
            <a:r>
              <a:rPr lang="en-US" sz="2000" b="1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Hyperparameters: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Regularization Strength (C): 1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Class Weight: None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Gamma: 0.1</a:t>
            </a:r>
          </a:p>
          <a:p>
            <a:pPr marL="342900" indent="-342900" defTabSz="1219170">
              <a:lnSpc>
                <a:spcPct val="107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Kernel: Polynomial</a:t>
            </a:r>
          </a:p>
          <a:p>
            <a:pPr defTabSz="1219170">
              <a:lnSpc>
                <a:spcPct val="107000"/>
              </a:lnSpc>
              <a:buClr>
                <a:srgbClr val="000000"/>
              </a:buClr>
              <a:buSzPts val="1400"/>
            </a:pPr>
            <a:r>
              <a:rPr lang="en-US" sz="2000" b="1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Purpose: </a:t>
            </a:r>
            <a:r>
              <a:rPr lang="en-US" sz="2000" kern="0" dirty="0">
                <a:solidFill>
                  <a:srgbClr val="6D534F"/>
                </a:solidFill>
                <a:latin typeface="Arial"/>
                <a:ea typeface="Arial"/>
                <a:cs typeface="Arial"/>
                <a:sym typeface="Arial"/>
              </a:rPr>
              <a:t>Trains a classifier to find the optimal hyperplane for separating clothing categories based on weather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 txBox="1">
            <a:spLocks noGrp="1"/>
          </p:cNvSpPr>
          <p:nvPr>
            <p:ph type="title"/>
          </p:nvPr>
        </p:nvSpPr>
        <p:spPr>
          <a:xfrm>
            <a:off x="3784000" y="184024"/>
            <a:ext cx="46240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400" dirty="0"/>
              <a:t>Results</a:t>
            </a:r>
            <a:endParaRPr dirty="0"/>
          </a:p>
        </p:txBody>
      </p:sp>
      <p:sp>
        <p:nvSpPr>
          <p:cNvPr id="558" name="Google Shape;558;p32"/>
          <p:cNvSpPr/>
          <p:nvPr/>
        </p:nvSpPr>
        <p:spPr>
          <a:xfrm>
            <a:off x="401267" y="3456737"/>
            <a:ext cx="5640636" cy="2673427"/>
          </a:xfrm>
          <a:prstGeom prst="rect">
            <a:avLst/>
          </a:prstGeom>
          <a:solidFill>
            <a:srgbClr val="FEF6F4"/>
          </a:solidFill>
          <a:ln w="25400" cap="flat" cmpd="sng">
            <a:solidFill>
              <a:srgbClr val="FEF6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EF6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9" name="Google Shape;559;p32"/>
          <p:cNvGraphicFramePr/>
          <p:nvPr>
            <p:extLst>
              <p:ext uri="{D42A27DB-BD31-4B8C-83A1-F6EECF244321}">
                <p14:modId xmlns:p14="http://schemas.microsoft.com/office/powerpoint/2010/main" val="4097957282"/>
              </p:ext>
            </p:extLst>
          </p:nvPr>
        </p:nvGraphicFramePr>
        <p:xfrm>
          <a:off x="1086680" y="1376399"/>
          <a:ext cx="8388600" cy="50571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8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/>
                        <a:t>Model</a:t>
                      </a:r>
                      <a:endParaRPr sz="2500" dirty="0"/>
                    </a:p>
                  </a:txBody>
                  <a:tcPr marL="75933" marR="75933" marT="37967" marB="37967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/>
                        <a:t>Accuracy</a:t>
                      </a:r>
                      <a:endParaRPr sz="2500" dirty="0"/>
                    </a:p>
                  </a:txBody>
                  <a:tcPr marL="75933" marR="75933" marT="37967" marB="37967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 dirty="0"/>
                        <a:t>Parameters</a:t>
                      </a:r>
                      <a:endParaRPr sz="2500" dirty="0"/>
                    </a:p>
                  </a:txBody>
                  <a:tcPr marL="75933" marR="75933" marT="37967" marB="37967" anchor="b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3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KNN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 </a:t>
                      </a:r>
                      <a:r>
                        <a:rPr lang="en-US" sz="2000" u="none" strike="noStrike" cap="none" dirty="0"/>
                        <a:t>77.5%.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Precision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0.772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Recall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0.775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F1-Score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0.772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0.775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SVM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82%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Precision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0.848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Recall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0.820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F1-Score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0.825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0.82</a:t>
                      </a:r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30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Naïve-Bayes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65%</a:t>
                      </a:r>
                      <a:endParaRPr sz="2000" dirty="0"/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Precision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0.65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Recall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0.65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F1-Score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0.65</a:t>
                      </a:r>
                    </a:p>
                    <a:p>
                      <a:r>
                        <a:rPr lang="en-US" sz="1867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Accuracy</a:t>
                      </a:r>
                      <a:r>
                        <a:rPr lang="en-US" sz="1867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0.65</a:t>
                      </a:r>
                    </a:p>
                  </a:txBody>
                  <a:tcPr marL="75933" marR="75933" marT="37967" marB="37967" anchor="ctr">
                    <a:lnL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1" name="Google Shape;561;p32"/>
          <p:cNvSpPr txBox="1"/>
          <p:nvPr/>
        </p:nvSpPr>
        <p:spPr>
          <a:xfrm>
            <a:off x="11370366" y="6163009"/>
            <a:ext cx="697692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5A3E3A"/>
              </a:buClr>
              <a:buSzPts val="3500"/>
            </a:pPr>
            <a:r>
              <a:rPr lang="en-US" kern="0" dirty="0">
                <a:solidFill>
                  <a:srgbClr val="5A3E3A"/>
                </a:solidFill>
                <a:latin typeface="Libre Baskerville"/>
                <a:cs typeface="Arial"/>
                <a:sym typeface="Libre Baskerville"/>
              </a:rPr>
              <a:t>16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7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0">
                <a:solidFill>
                  <a:schemeClr val="dk1"/>
                </a:solidFill>
              </a:rPr>
              <a:t>Outfit Recommendation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486" name="Google Shape;486;p27"/>
          <p:cNvSpPr/>
          <p:nvPr/>
        </p:nvSpPr>
        <p:spPr>
          <a:xfrm rot="9159864" flipH="1">
            <a:off x="9016083" y="-2901329"/>
            <a:ext cx="6741088" cy="66138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/>
          <p:nvPr/>
        </p:nvSpPr>
        <p:spPr>
          <a:xfrm rot="-6506817">
            <a:off x="10295360" y="59624"/>
            <a:ext cx="1849577" cy="3202229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7"/>
          <p:cNvSpPr txBox="1">
            <a:spLocks noGrp="1"/>
          </p:cNvSpPr>
          <p:nvPr>
            <p:ph type="title" idx="2"/>
          </p:nvPr>
        </p:nvSpPr>
        <p:spPr>
          <a:xfrm>
            <a:off x="5946346" y="2341925"/>
            <a:ext cx="5267044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1600" dirty="0"/>
              <a:t>The following matrix is used to match the colors of different pieces of clothes:</a:t>
            </a:r>
            <a:endParaRPr dirty="0"/>
          </a:p>
        </p:txBody>
      </p:sp>
      <p:pic>
        <p:nvPicPr>
          <p:cNvPr id="489" name="Google Shape;48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6346" y="3337711"/>
            <a:ext cx="5517744" cy="25537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7"/>
          <p:cNvSpPr txBox="1"/>
          <p:nvPr/>
        </p:nvSpPr>
        <p:spPr>
          <a:xfrm>
            <a:off x="11317999" y="6163009"/>
            <a:ext cx="75005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5A3E3A"/>
              </a:buClr>
              <a:buSzPts val="3500"/>
            </a:pPr>
            <a:r>
              <a:rPr lang="en-US" kern="0" dirty="0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17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0CD68-7666-7AEC-256D-0F0FD5520453}"/>
              </a:ext>
            </a:extLst>
          </p:cNvPr>
          <p:cNvSpPr txBox="1"/>
          <p:nvPr/>
        </p:nvSpPr>
        <p:spPr>
          <a:xfrm>
            <a:off x="821803" y="1660738"/>
            <a:ext cx="5822065" cy="46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488;p27">
            <a:extLst>
              <a:ext uri="{FF2B5EF4-FFF2-40B4-BE49-F238E27FC236}">
                <a16:creationId xmlns:a16="http://schemas.microsoft.com/office/drawing/2014/main" id="{CCA0B99E-9CCC-E9F2-E112-A4C9B24E7EFC}"/>
              </a:ext>
            </a:extLst>
          </p:cNvPr>
          <p:cNvSpPr txBox="1">
            <a:spLocks/>
          </p:cNvSpPr>
          <p:nvPr/>
        </p:nvSpPr>
        <p:spPr>
          <a:xfrm>
            <a:off x="3047996" y="1510610"/>
            <a:ext cx="5267044" cy="9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US" sz="1600" kern="0" dirty="0"/>
              <a:t>The engine will now recommend an outfit by matching Clothes that are recommended</a:t>
            </a:r>
            <a:endParaRPr lang="en-US" kern="0" dirty="0"/>
          </a:p>
        </p:txBody>
      </p:sp>
      <p:sp>
        <p:nvSpPr>
          <p:cNvPr id="7" name="Google Shape;488;p27">
            <a:extLst>
              <a:ext uri="{FF2B5EF4-FFF2-40B4-BE49-F238E27FC236}">
                <a16:creationId xmlns:a16="http://schemas.microsoft.com/office/drawing/2014/main" id="{6954A0EE-6F52-5DA6-66F1-5C5C9FAC65C6}"/>
              </a:ext>
            </a:extLst>
          </p:cNvPr>
          <p:cNvSpPr txBox="1">
            <a:spLocks/>
          </p:cNvSpPr>
          <p:nvPr/>
        </p:nvSpPr>
        <p:spPr>
          <a:xfrm>
            <a:off x="132484" y="2803125"/>
            <a:ext cx="5267044" cy="2460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None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kern="0" dirty="0"/>
              <a:t>Receives weather information extracted from the </a:t>
            </a:r>
            <a:r>
              <a:rPr lang="en-US" sz="1600" kern="0" dirty="0" err="1"/>
              <a:t>OpenWeather</a:t>
            </a:r>
            <a:r>
              <a:rPr lang="en-US" sz="1600" kern="0" dirty="0"/>
              <a:t> API</a:t>
            </a:r>
            <a:br>
              <a:rPr lang="en-US" sz="1600" kern="0" dirty="0"/>
            </a:br>
            <a:endParaRPr lang="en-US" sz="1600" kern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kern="0" dirty="0"/>
              <a:t>Receives the event type and the weather type from the  OpenAI API</a:t>
            </a:r>
            <a:br>
              <a:rPr lang="en-US" sz="1600" kern="0" dirty="0"/>
            </a:br>
            <a:endParaRPr lang="en-US" sz="1600" kern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kern="0" dirty="0"/>
              <a:t>Uses SVM to choose the suitable pieces of clothing in the current conditions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kern="0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0A19E2-B6FF-F464-0C74-A4207101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909" y="4634321"/>
            <a:ext cx="3101600" cy="922400"/>
          </a:xfrm>
        </p:spPr>
        <p:txBody>
          <a:bodyPr/>
          <a:lstStyle/>
          <a:p>
            <a:r>
              <a:rPr lang="en-US" dirty="0"/>
              <a:t>4. Condition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9EC9A9-5265-8DF5-184A-611465B6A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4952" y="5000339"/>
            <a:ext cx="2746800" cy="1304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Weight: 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Adds points based on the condition of the items: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New: Full points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Used: Half points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Worn: Quarter points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4E4757C-DE30-8A14-5779-C4CF960FF9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140757" y="4634321"/>
            <a:ext cx="3265781" cy="922400"/>
          </a:xfrm>
        </p:spPr>
        <p:txBody>
          <a:bodyPr/>
          <a:lstStyle/>
          <a:p>
            <a:r>
              <a:rPr lang="en-US" dirty="0"/>
              <a:t>5. Fabric Suitability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0AE6F14-4905-408D-B68C-77E442E89CB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400247" y="5005251"/>
            <a:ext cx="4840819" cy="1304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Weight: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Adjusts score based on fabric and current weather conditions: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Polyester/Wool: Extra points in Rain or Snow, and Winter.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Cotton: Points in Sunny, Spring, or Summer.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Silk: Points in Spring, Fall, or partial points in Winter.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3CC23A3-BD1E-07A7-2934-6813CF5B20C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16752" y="2370835"/>
            <a:ext cx="3101600" cy="922400"/>
          </a:xfrm>
        </p:spPr>
        <p:txBody>
          <a:bodyPr/>
          <a:lstStyle/>
          <a:p>
            <a:r>
              <a:rPr lang="en-US" dirty="0"/>
              <a:t>1. Color Matching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A09128B-5DA5-F569-8E5D-257CBA0EA3C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700" dirty="0"/>
              <a:t>Weight: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/>
              <a:t>Increases score if the colors of top and bottom items match.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CDBEC04-0EE0-F480-FF3B-B18F28DF4DC4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456544" y="2370835"/>
            <a:ext cx="3367700" cy="922400"/>
          </a:xfrm>
        </p:spPr>
        <p:txBody>
          <a:bodyPr/>
          <a:lstStyle/>
          <a:p>
            <a:r>
              <a:rPr lang="en-US" dirty="0"/>
              <a:t>2. Season Suitability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3624ABA-4D7B-6EDA-86F3-923F9FE79A0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Weight: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Adds points if the item's season suitability matches the current season.</a:t>
            </a:r>
          </a:p>
          <a:p>
            <a:pPr algn="l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1960906-F5B4-9D55-C6D1-9C047CF61C87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Outfit Scoring 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830768A-EA41-317D-4E35-DF99FAD1CA23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7824244" y="2370835"/>
            <a:ext cx="3101600" cy="922400"/>
          </a:xfrm>
        </p:spPr>
        <p:txBody>
          <a:bodyPr/>
          <a:lstStyle/>
          <a:p>
            <a:r>
              <a:rPr lang="en-US" dirty="0"/>
              <a:t>3. Style Matching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F1ED886B-275B-1BA2-DA80-F230C34C631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Weight: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Increases score if all items in the outfit have the same style, and if style matches event. </a:t>
            </a:r>
          </a:p>
        </p:txBody>
      </p:sp>
      <p:sp>
        <p:nvSpPr>
          <p:cNvPr id="18" name="Google Shape;492;p27">
            <a:extLst>
              <a:ext uri="{FF2B5EF4-FFF2-40B4-BE49-F238E27FC236}">
                <a16:creationId xmlns:a16="http://schemas.microsoft.com/office/drawing/2014/main" id="{129FB048-5AE6-4AEB-9723-F8A1BB39F055}"/>
              </a:ext>
            </a:extLst>
          </p:cNvPr>
          <p:cNvSpPr txBox="1"/>
          <p:nvPr/>
        </p:nvSpPr>
        <p:spPr>
          <a:xfrm>
            <a:off x="11317999" y="6163009"/>
            <a:ext cx="75005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5A3E3A"/>
              </a:buClr>
              <a:buSzPts val="3500"/>
            </a:pPr>
            <a:r>
              <a:rPr lang="en-US" kern="0" dirty="0">
                <a:solidFill>
                  <a:srgbClr val="5A3E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18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-3118123">
            <a:off x="9097408" y="-2281258"/>
            <a:ext cx="4130109" cy="4733516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6" name="Google Shape;336;p48"/>
          <p:cNvSpPr/>
          <p:nvPr/>
        </p:nvSpPr>
        <p:spPr>
          <a:xfrm rot="-3118126">
            <a:off x="-2112685" y="202360"/>
            <a:ext cx="6688113" cy="766549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" name="Google Shape;341;p48"/>
          <p:cNvSpPr/>
          <p:nvPr/>
        </p:nvSpPr>
        <p:spPr>
          <a:xfrm rot="9823029">
            <a:off x="9412438" y="-9079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A3E3A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3">
            <a:alphaModFix/>
          </a:blip>
          <a:srcRect l="15316" r="32068"/>
          <a:stretch/>
        </p:blipFill>
        <p:spPr>
          <a:xfrm>
            <a:off x="650533" y="396534"/>
            <a:ext cx="5660032" cy="605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/>
          <p:nvPr/>
        </p:nvSpPr>
        <p:spPr>
          <a:xfrm rot="3576823">
            <a:off x="4341189" y="4074032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A3E3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469;p56">
            <a:extLst>
              <a:ext uri="{FF2B5EF4-FFF2-40B4-BE49-F238E27FC236}">
                <a16:creationId xmlns:a16="http://schemas.microsoft.com/office/drawing/2014/main" id="{DED7A541-454F-4131-820D-F620B9B164F1}"/>
              </a:ext>
            </a:extLst>
          </p:cNvPr>
          <p:cNvSpPr txBox="1">
            <a:spLocks/>
          </p:cNvSpPr>
          <p:nvPr/>
        </p:nvSpPr>
        <p:spPr>
          <a:xfrm>
            <a:off x="9557634" y="2573615"/>
            <a:ext cx="14356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l" defTabSz="1219170">
              <a:buClr>
                <a:srgbClr val="5A3E3A"/>
              </a:buClr>
            </a:pPr>
            <a:r>
              <a:rPr lang="en" sz="8000" kern="0" dirty="0">
                <a:solidFill>
                  <a:srgbClr val="5A3E3A"/>
                </a:solidFill>
              </a:rPr>
              <a:t>05</a:t>
            </a:r>
          </a:p>
        </p:txBody>
      </p:sp>
      <p:sp>
        <p:nvSpPr>
          <p:cNvPr id="18" name="Google Shape;467;p56">
            <a:extLst>
              <a:ext uri="{FF2B5EF4-FFF2-40B4-BE49-F238E27FC236}">
                <a16:creationId xmlns:a16="http://schemas.microsoft.com/office/drawing/2014/main" id="{E5AFC8C4-5DCD-45AF-8812-B3EA38083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0566" y="3580056"/>
            <a:ext cx="6580910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" sz="5400" dirty="0"/>
              <a:t>Front end Implementation</a:t>
            </a:r>
            <a:endParaRPr sz="5400" dirty="0"/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E20692DE-86B3-4CAE-B4C7-A025744A5C76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19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 idx="8"/>
          </p:nvPr>
        </p:nvSpPr>
        <p:spPr>
          <a:xfrm>
            <a:off x="3361544" y="1800368"/>
            <a:ext cx="1739600" cy="67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title" idx="9"/>
          </p:nvPr>
        </p:nvSpPr>
        <p:spPr>
          <a:xfrm>
            <a:off x="6230300" y="1800368"/>
            <a:ext cx="1739600" cy="67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490639" y="2282547"/>
            <a:ext cx="3259200" cy="64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133" dirty="0"/>
              <a:t>Introduction</a:t>
            </a:r>
            <a:endParaRPr sz="2133" dirty="0"/>
          </a:p>
        </p:txBody>
      </p:sp>
      <p:sp>
        <p:nvSpPr>
          <p:cNvPr id="252" name="Google Shape;252;p40"/>
          <p:cNvSpPr txBox="1">
            <a:spLocks noGrp="1"/>
          </p:cNvSpPr>
          <p:nvPr>
            <p:ph type="title" idx="2"/>
          </p:nvPr>
        </p:nvSpPr>
        <p:spPr>
          <a:xfrm>
            <a:off x="6230300" y="2282547"/>
            <a:ext cx="3259200" cy="64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133" dirty="0"/>
              <a:t>The Database </a:t>
            </a:r>
            <a:endParaRPr sz="2133"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4"/>
          </p:nvPr>
        </p:nvSpPr>
        <p:spPr>
          <a:xfrm>
            <a:off x="3292195" y="2282547"/>
            <a:ext cx="3259200" cy="64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133" dirty="0"/>
              <a:t>System Architecture</a:t>
            </a:r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6"/>
          </p:nvPr>
        </p:nvSpPr>
        <p:spPr>
          <a:xfrm>
            <a:off x="2303857" y="456660"/>
            <a:ext cx="103056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257" name="Google Shape;257;p40"/>
          <p:cNvSpPr txBox="1">
            <a:spLocks noGrp="1"/>
          </p:cNvSpPr>
          <p:nvPr>
            <p:ph type="title" idx="7"/>
          </p:nvPr>
        </p:nvSpPr>
        <p:spPr>
          <a:xfrm>
            <a:off x="490639" y="1800368"/>
            <a:ext cx="1739600" cy="67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258" name="Google Shape;258;p40"/>
          <p:cNvSpPr/>
          <p:nvPr/>
        </p:nvSpPr>
        <p:spPr>
          <a:xfrm>
            <a:off x="9489500" y="4090884"/>
            <a:ext cx="3348467" cy="4530864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rgbClr val="9696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8919686" y="102499"/>
            <a:ext cx="3689772" cy="3170359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48;p40">
            <a:extLst>
              <a:ext uri="{FF2B5EF4-FFF2-40B4-BE49-F238E27FC236}">
                <a16:creationId xmlns:a16="http://schemas.microsoft.com/office/drawing/2014/main" id="{AD93D3A7-004B-4DDC-8F12-9410E50847FB}"/>
              </a:ext>
            </a:extLst>
          </p:cNvPr>
          <p:cNvSpPr txBox="1">
            <a:spLocks/>
          </p:cNvSpPr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</a:t>
            </a:r>
          </a:p>
        </p:txBody>
      </p:sp>
      <p:sp>
        <p:nvSpPr>
          <p:cNvPr id="15" name="Google Shape;249;p40">
            <a:extLst>
              <a:ext uri="{FF2B5EF4-FFF2-40B4-BE49-F238E27FC236}">
                <a16:creationId xmlns:a16="http://schemas.microsoft.com/office/drawing/2014/main" id="{0D1624CA-98CB-48E4-B2B4-E5BF322DAAD6}"/>
              </a:ext>
            </a:extLst>
          </p:cNvPr>
          <p:cNvSpPr txBox="1">
            <a:spLocks/>
          </p:cNvSpPr>
          <p:nvPr/>
        </p:nvSpPr>
        <p:spPr>
          <a:xfrm>
            <a:off x="3359395" y="3485636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05</a:t>
            </a:r>
          </a:p>
        </p:txBody>
      </p:sp>
      <p:sp>
        <p:nvSpPr>
          <p:cNvPr id="18" name="Google Shape;252;p40">
            <a:extLst>
              <a:ext uri="{FF2B5EF4-FFF2-40B4-BE49-F238E27FC236}">
                <a16:creationId xmlns:a16="http://schemas.microsoft.com/office/drawing/2014/main" id="{91EA34A6-CBB4-49F9-A067-C09EF99D8205}"/>
              </a:ext>
            </a:extLst>
          </p:cNvPr>
          <p:cNvSpPr txBox="1">
            <a:spLocks/>
          </p:cNvSpPr>
          <p:nvPr/>
        </p:nvSpPr>
        <p:spPr>
          <a:xfrm>
            <a:off x="3292195" y="4176171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Frontend Implementation</a:t>
            </a:r>
          </a:p>
        </p:txBody>
      </p:sp>
      <p:sp>
        <p:nvSpPr>
          <p:cNvPr id="20" name="Google Shape;254;p40">
            <a:extLst>
              <a:ext uri="{FF2B5EF4-FFF2-40B4-BE49-F238E27FC236}">
                <a16:creationId xmlns:a16="http://schemas.microsoft.com/office/drawing/2014/main" id="{D0B6D7F4-AD4C-43B4-A364-B78DEC3F8073}"/>
              </a:ext>
            </a:extLst>
          </p:cNvPr>
          <p:cNvSpPr txBox="1">
            <a:spLocks/>
          </p:cNvSpPr>
          <p:nvPr/>
        </p:nvSpPr>
        <p:spPr>
          <a:xfrm>
            <a:off x="441977" y="4086436"/>
            <a:ext cx="3723761" cy="75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Backend Implementation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DC2B3-B34D-4BAD-B635-543531D50360}"/>
              </a:ext>
            </a:extLst>
          </p:cNvPr>
          <p:cNvSpPr/>
          <p:nvPr/>
        </p:nvSpPr>
        <p:spPr>
          <a:xfrm>
            <a:off x="690391" y="5013815"/>
            <a:ext cx="7153619" cy="5812092"/>
          </a:xfrm>
          <a:prstGeom prst="rect">
            <a:avLst/>
          </a:prstGeom>
          <a:solidFill>
            <a:schemeClr val="bg1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23" name="Google Shape;248;p40">
            <a:extLst>
              <a:ext uri="{FF2B5EF4-FFF2-40B4-BE49-F238E27FC236}">
                <a16:creationId xmlns:a16="http://schemas.microsoft.com/office/drawing/2014/main" id="{CDA8AEB7-1900-4308-9C72-2AEB3A367E8A}"/>
              </a:ext>
            </a:extLst>
          </p:cNvPr>
          <p:cNvSpPr txBox="1">
            <a:spLocks/>
          </p:cNvSpPr>
          <p:nvPr/>
        </p:nvSpPr>
        <p:spPr>
          <a:xfrm>
            <a:off x="490639" y="5098393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07</a:t>
            </a:r>
          </a:p>
        </p:txBody>
      </p:sp>
      <p:sp>
        <p:nvSpPr>
          <p:cNvPr id="24" name="Google Shape;250;p40">
            <a:extLst>
              <a:ext uri="{FF2B5EF4-FFF2-40B4-BE49-F238E27FC236}">
                <a16:creationId xmlns:a16="http://schemas.microsoft.com/office/drawing/2014/main" id="{5D6FC84B-6658-4FFA-8617-C5E94A12192D}"/>
              </a:ext>
            </a:extLst>
          </p:cNvPr>
          <p:cNvSpPr txBox="1">
            <a:spLocks/>
          </p:cNvSpPr>
          <p:nvPr/>
        </p:nvSpPr>
        <p:spPr>
          <a:xfrm>
            <a:off x="6328397" y="3967815"/>
            <a:ext cx="4219737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Hardware Implementation</a:t>
            </a:r>
          </a:p>
        </p:txBody>
      </p:sp>
      <p:sp>
        <p:nvSpPr>
          <p:cNvPr id="26" name="Google Shape;254;p40">
            <a:extLst>
              <a:ext uri="{FF2B5EF4-FFF2-40B4-BE49-F238E27FC236}">
                <a16:creationId xmlns:a16="http://schemas.microsoft.com/office/drawing/2014/main" id="{2292BFC2-3DF4-478C-B7BB-EDBC37F66FBD}"/>
              </a:ext>
            </a:extLst>
          </p:cNvPr>
          <p:cNvSpPr txBox="1">
            <a:spLocks/>
          </p:cNvSpPr>
          <p:nvPr/>
        </p:nvSpPr>
        <p:spPr>
          <a:xfrm>
            <a:off x="490639" y="5580572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Demo</a:t>
            </a:r>
          </a:p>
        </p:txBody>
      </p:sp>
      <p:sp>
        <p:nvSpPr>
          <p:cNvPr id="28" name="Google Shape;257;p40">
            <a:extLst>
              <a:ext uri="{FF2B5EF4-FFF2-40B4-BE49-F238E27FC236}">
                <a16:creationId xmlns:a16="http://schemas.microsoft.com/office/drawing/2014/main" id="{C185E951-FDD2-4749-9AD2-12DBFC6DAF2B}"/>
              </a:ext>
            </a:extLst>
          </p:cNvPr>
          <p:cNvSpPr txBox="1">
            <a:spLocks/>
          </p:cNvSpPr>
          <p:nvPr/>
        </p:nvSpPr>
        <p:spPr>
          <a:xfrm>
            <a:off x="6328397" y="3485636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06</a:t>
            </a:r>
          </a:p>
        </p:txBody>
      </p:sp>
      <p:sp>
        <p:nvSpPr>
          <p:cNvPr id="21" name="Google Shape;249;p40">
            <a:extLst>
              <a:ext uri="{FF2B5EF4-FFF2-40B4-BE49-F238E27FC236}">
                <a16:creationId xmlns:a16="http://schemas.microsoft.com/office/drawing/2014/main" id="{186EC24B-C52F-4F8A-B666-570A5CB3B67F}"/>
              </a:ext>
            </a:extLst>
          </p:cNvPr>
          <p:cNvSpPr txBox="1">
            <a:spLocks/>
          </p:cNvSpPr>
          <p:nvPr/>
        </p:nvSpPr>
        <p:spPr>
          <a:xfrm>
            <a:off x="3359395" y="5098393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08</a:t>
            </a:r>
          </a:p>
        </p:txBody>
      </p:sp>
      <p:sp>
        <p:nvSpPr>
          <p:cNvPr id="22" name="Google Shape;252;p40">
            <a:extLst>
              <a:ext uri="{FF2B5EF4-FFF2-40B4-BE49-F238E27FC236}">
                <a16:creationId xmlns:a16="http://schemas.microsoft.com/office/drawing/2014/main" id="{ABFDD06F-1678-4B33-BCA1-4BF325C90040}"/>
              </a:ext>
            </a:extLst>
          </p:cNvPr>
          <p:cNvSpPr txBox="1">
            <a:spLocks/>
          </p:cNvSpPr>
          <p:nvPr/>
        </p:nvSpPr>
        <p:spPr>
          <a:xfrm>
            <a:off x="3359395" y="5580572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Conclusion</a:t>
            </a:r>
          </a:p>
        </p:txBody>
      </p:sp>
      <p:sp>
        <p:nvSpPr>
          <p:cNvPr id="25" name="Google Shape;249;p40">
            <a:extLst>
              <a:ext uri="{FF2B5EF4-FFF2-40B4-BE49-F238E27FC236}">
                <a16:creationId xmlns:a16="http://schemas.microsoft.com/office/drawing/2014/main" id="{4749661C-81D4-4FBA-9084-032AB8068581}"/>
              </a:ext>
            </a:extLst>
          </p:cNvPr>
          <p:cNvSpPr txBox="1">
            <a:spLocks/>
          </p:cNvSpPr>
          <p:nvPr/>
        </p:nvSpPr>
        <p:spPr>
          <a:xfrm>
            <a:off x="6338419" y="5098393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09</a:t>
            </a:r>
          </a:p>
        </p:txBody>
      </p:sp>
      <p:sp>
        <p:nvSpPr>
          <p:cNvPr id="27" name="Google Shape;252;p40">
            <a:extLst>
              <a:ext uri="{FF2B5EF4-FFF2-40B4-BE49-F238E27FC236}">
                <a16:creationId xmlns:a16="http://schemas.microsoft.com/office/drawing/2014/main" id="{ECC588CE-0B26-475D-8F25-FD0A46C6B6BF}"/>
              </a:ext>
            </a:extLst>
          </p:cNvPr>
          <p:cNvSpPr txBox="1">
            <a:spLocks/>
          </p:cNvSpPr>
          <p:nvPr/>
        </p:nvSpPr>
        <p:spPr>
          <a:xfrm>
            <a:off x="6279348" y="5572003"/>
            <a:ext cx="32592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Baskerville"/>
              <a:buNone/>
              <a:defRPr sz="1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2133" kern="0" dirty="0">
                <a:solidFill>
                  <a:srgbClr val="5A3E3A"/>
                </a:solidFill>
              </a:rPr>
              <a:t>References</a:t>
            </a:r>
          </a:p>
        </p:txBody>
      </p:sp>
      <p:sp>
        <p:nvSpPr>
          <p:cNvPr id="29" name="Google Shape;248;p40">
            <a:extLst>
              <a:ext uri="{FF2B5EF4-FFF2-40B4-BE49-F238E27FC236}">
                <a16:creationId xmlns:a16="http://schemas.microsoft.com/office/drawing/2014/main" id="{67B0BA85-19E9-4708-87C1-BDD0EB7C39DE}"/>
              </a:ext>
            </a:extLst>
          </p:cNvPr>
          <p:cNvSpPr txBox="1">
            <a:spLocks/>
          </p:cNvSpPr>
          <p:nvPr/>
        </p:nvSpPr>
        <p:spPr>
          <a:xfrm>
            <a:off x="693839" y="3688836"/>
            <a:ext cx="1739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4667" kern="0" dirty="0">
                <a:solidFill>
                  <a:srgbClr val="5A3E3A"/>
                </a:solidFill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/>
      <p:bldP spid="250" grpId="0"/>
      <p:bldP spid="252" grpId="0"/>
      <p:bldP spid="254" grpId="0"/>
      <p:bldP spid="257" grpId="0"/>
      <p:bldP spid="14" grpId="0"/>
      <p:bldP spid="15" grpId="0"/>
      <p:bldP spid="18" grpId="0"/>
      <p:bldP spid="20" grpId="0"/>
      <p:bldP spid="23" grpId="0"/>
      <p:bldP spid="24" grpId="0"/>
      <p:bldP spid="26" grpId="0"/>
      <p:bldP spid="28" grpId="0"/>
      <p:bldP spid="21" grpId="0"/>
      <p:bldP spid="22" grpId="0"/>
      <p:bldP spid="25" grpId="0"/>
      <p:bldP spid="27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C7C90AA-D7AE-2C23-E214-589F816E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461" y="1171533"/>
            <a:ext cx="6155988" cy="49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B76DDA5-7567-6D50-1461-0DDCD706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Clothing Inventory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8E9C1-48C4-57C0-F294-4C197B2FB659}"/>
              </a:ext>
            </a:extLst>
          </p:cNvPr>
          <p:cNvSpPr txBox="1"/>
          <p:nvPr/>
        </p:nvSpPr>
        <p:spPr>
          <a:xfrm>
            <a:off x="799738" y="2342185"/>
            <a:ext cx="41205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Designed using HTML, CSS, and JavaScript for a user-friendly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Structured to include elements for clothing inventory management and event scheduling.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Users can input clothing item details through a dedicated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Details are displayed in a dynamic table for easy viewing and management.</a:t>
            </a:r>
          </a:p>
        </p:txBody>
      </p:sp>
      <p:sp>
        <p:nvSpPr>
          <p:cNvPr id="5" name="Google Shape;248;p40">
            <a:extLst>
              <a:ext uri="{FF2B5EF4-FFF2-40B4-BE49-F238E27FC236}">
                <a16:creationId xmlns:a16="http://schemas.microsoft.com/office/drawing/2014/main" id="{B7F20AE7-D3D7-45FB-831D-74590BC8DA11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48834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3AF4-EB05-DA8D-624E-195456FC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Clothing Inventory Example</a:t>
            </a:r>
            <a:br>
              <a:rPr lang="en-US" dirty="0"/>
            </a:br>
            <a:endParaRPr lang="en-US" dirty="0"/>
          </a:p>
        </p:txBody>
      </p:sp>
      <p:sp>
        <p:nvSpPr>
          <p:cNvPr id="5" name="Google Shape;248;p40">
            <a:extLst>
              <a:ext uri="{FF2B5EF4-FFF2-40B4-BE49-F238E27FC236}">
                <a16:creationId xmlns:a16="http://schemas.microsoft.com/office/drawing/2014/main" id="{876DDD6A-CC87-4825-B132-939B321B39EA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A467DE-2563-E9F0-12F3-7D4F4F6C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7" y="1833577"/>
            <a:ext cx="5784168" cy="4329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0E548-0128-DB52-4B33-ED0B94E9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35" y="3168730"/>
            <a:ext cx="5612076" cy="11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9002-085F-83B8-05B3-6A6826DA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FullCalendar</a:t>
            </a:r>
            <a:r>
              <a:rPr lang="en-US" dirty="0"/>
              <a:t> API </a:t>
            </a:r>
          </a:p>
        </p:txBody>
      </p:sp>
      <p:pic>
        <p:nvPicPr>
          <p:cNvPr id="6146" name="Picture 2" descr="FullCalendar API | Drupal.org">
            <a:extLst>
              <a:ext uri="{FF2B5EF4-FFF2-40B4-BE49-F238E27FC236}">
                <a16:creationId xmlns:a16="http://schemas.microsoft.com/office/drawing/2014/main" id="{CCB05C1D-D915-38F4-2B97-E3104A40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57912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6AADC51-FD30-150A-5CB0-FCD84997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028" y="1599995"/>
            <a:ext cx="59436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9F3EF-1C09-12DC-E2A3-BFB0FE1DCEB3}"/>
              </a:ext>
            </a:extLst>
          </p:cNvPr>
          <p:cNvSpPr txBox="1"/>
          <p:nvPr/>
        </p:nvSpPr>
        <p:spPr>
          <a:xfrm>
            <a:off x="1290577" y="2597709"/>
            <a:ext cx="33624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JavaScript enhances interactivity and integrates with the </a:t>
            </a:r>
            <a:r>
              <a:rPr lang="en-US" dirty="0" err="1">
                <a:latin typeface="Aptos" panose="020B0004020202020204" pitchFamily="34" charset="0"/>
              </a:rPr>
              <a:t>FullCalendar</a:t>
            </a:r>
            <a:r>
              <a:rPr lang="en-US" dirty="0">
                <a:latin typeface="Aptos" panose="020B0004020202020204" pitchFamily="34" charset="0"/>
              </a:rPr>
              <a:t>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Users can add, edit, and delete calendar events with immediate reflection.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JavaScript handles form submissions, data validation, and dynamic updates to the HTML table.</a:t>
            </a:r>
          </a:p>
        </p:txBody>
      </p:sp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185AC4A7-F154-47C1-940E-7CDBBA2C4F75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77423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9794-D9BE-0FF0-2A46-D08B2445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D1BC7-9622-E75A-4681-7692699D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7" y="1628186"/>
            <a:ext cx="5612860" cy="4694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20903-76AF-D256-3171-5EFABB70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09" y="3049128"/>
            <a:ext cx="4925438" cy="1852907"/>
          </a:xfrm>
          <a:prstGeom prst="rect">
            <a:avLst/>
          </a:prstGeom>
        </p:spPr>
      </p:pic>
      <p:sp>
        <p:nvSpPr>
          <p:cNvPr id="5" name="Google Shape;248;p40">
            <a:extLst>
              <a:ext uri="{FF2B5EF4-FFF2-40B4-BE49-F238E27FC236}">
                <a16:creationId xmlns:a16="http://schemas.microsoft.com/office/drawing/2014/main" id="{4AE29CC0-B532-4802-9D64-0D461B52AE5E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330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0341-B0DF-211B-D243-377E9B3B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 </a:t>
            </a:r>
          </a:p>
        </p:txBody>
      </p:sp>
      <p:sp>
        <p:nvSpPr>
          <p:cNvPr id="5" name="Google Shape;248;p40">
            <a:extLst>
              <a:ext uri="{FF2B5EF4-FFF2-40B4-BE49-F238E27FC236}">
                <a16:creationId xmlns:a16="http://schemas.microsoft.com/office/drawing/2014/main" id="{11E53F42-16A1-4D75-97C9-C8C1E6DA2EFE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8AEC6-6F5F-C39C-51DB-2242ACC0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700212"/>
            <a:ext cx="6962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1F20A9-3658-48BD-8822-916A031A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75" y="482510"/>
            <a:ext cx="3848516" cy="5772775"/>
          </a:xfrm>
          <a:prstGeom prst="rect">
            <a:avLst/>
          </a:prstGeom>
        </p:spPr>
      </p:pic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309580" y="3074860"/>
            <a:ext cx="7278789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 Implementation</a:t>
            </a:r>
            <a:endParaRPr dirty="0"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367437" y="2464727"/>
            <a:ext cx="1435600" cy="722000"/>
          </a:xfrm>
          <a:prstGeom prst="rect">
            <a:avLst/>
          </a:prstGeom>
        </p:spPr>
        <p:txBody>
          <a:bodyPr spcFirstLastPara="1" wrap="square" lIns="0" tIns="0" rIns="0" bIns="12190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471" name="Google Shape;471;p56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6"/>
          <p:cNvSpPr/>
          <p:nvPr/>
        </p:nvSpPr>
        <p:spPr>
          <a:xfrm rot="-2473688">
            <a:off x="8947500" y="-2229997"/>
            <a:ext cx="4788984" cy="469856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4788467" y="-21064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D97FD5F4-0491-4B2D-BDC3-FA9BF41BFE84}"/>
              </a:ext>
            </a:extLst>
          </p:cNvPr>
          <p:cNvSpPr txBox="1">
            <a:spLocks/>
          </p:cNvSpPr>
          <p:nvPr/>
        </p:nvSpPr>
        <p:spPr>
          <a:xfrm>
            <a:off x="11494011" y="5931084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3520201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>
            <a:spLocks noGrp="1"/>
          </p:cNvSpPr>
          <p:nvPr>
            <p:ph type="title"/>
          </p:nvPr>
        </p:nvSpPr>
        <p:spPr>
          <a:xfrm>
            <a:off x="4303187" y="405991"/>
            <a:ext cx="3939840" cy="9927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267" dirty="0"/>
              <a:t>Hardware Connections</a:t>
            </a:r>
            <a:endParaRPr sz="4267" dirty="0"/>
          </a:p>
        </p:txBody>
      </p:sp>
      <p:sp>
        <p:nvSpPr>
          <p:cNvPr id="460" name="Google Shape;460;p55"/>
          <p:cNvSpPr/>
          <p:nvPr/>
        </p:nvSpPr>
        <p:spPr>
          <a:xfrm rot="-3469600" flipH="1">
            <a:off x="10907269" y="-830431"/>
            <a:ext cx="1602460" cy="3116337"/>
          </a:xfrm>
          <a:custGeom>
            <a:avLst/>
            <a:gdLst/>
            <a:ahLst/>
            <a:cxnLst/>
            <a:rect l="l" t="t" r="r" b="b"/>
            <a:pathLst>
              <a:path w="30916" h="60123" extrusionOk="0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1" name="Google Shape;461;p55"/>
          <p:cNvSpPr/>
          <p:nvPr/>
        </p:nvSpPr>
        <p:spPr>
          <a:xfrm rot="3576823">
            <a:off x="373123" y="4175283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2" name="Google Shape;462;p55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58088-84A3-A55B-D384-AA63F4E4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50" y="1507138"/>
            <a:ext cx="5266205" cy="47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B7B28-1768-9593-0CEF-29BBB80E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664" y="3025124"/>
            <a:ext cx="4042902" cy="2126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E1E14-83D2-C0CD-AFBA-79744F4B271F}"/>
              </a:ext>
            </a:extLst>
          </p:cNvPr>
          <p:cNvSpPr txBox="1"/>
          <p:nvPr/>
        </p:nvSpPr>
        <p:spPr>
          <a:xfrm>
            <a:off x="7478138" y="2345639"/>
            <a:ext cx="7563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LCD Output:</a:t>
            </a:r>
          </a:p>
        </p:txBody>
      </p:sp>
      <p:sp>
        <p:nvSpPr>
          <p:cNvPr id="12" name="Google Shape;248;p40">
            <a:extLst>
              <a:ext uri="{FF2B5EF4-FFF2-40B4-BE49-F238E27FC236}">
                <a16:creationId xmlns:a16="http://schemas.microsoft.com/office/drawing/2014/main" id="{92405899-B609-46BA-A241-EBC38B5F77A3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/>
          <p:nvPr/>
        </p:nvSpPr>
        <p:spPr>
          <a:xfrm rot="-267255">
            <a:off x="10440822" y="4220047"/>
            <a:ext cx="2298609" cy="3328815"/>
          </a:xfrm>
          <a:custGeom>
            <a:avLst/>
            <a:gdLst/>
            <a:ahLst/>
            <a:cxnLst/>
            <a:rect l="l" t="t" r="r" b="b"/>
            <a:pathLst>
              <a:path w="42103" h="60973" extrusionOk="0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6" name="Google Shape;386;p51"/>
          <p:cNvSpPr/>
          <p:nvPr/>
        </p:nvSpPr>
        <p:spPr>
          <a:xfrm rot="8486738">
            <a:off x="7799483" y="-1167229"/>
            <a:ext cx="1846180" cy="2498241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547;p59">
            <a:extLst>
              <a:ext uri="{FF2B5EF4-FFF2-40B4-BE49-F238E27FC236}">
                <a16:creationId xmlns:a16="http://schemas.microsoft.com/office/drawing/2014/main" id="{A623854F-4484-4AFC-A061-55CE9B317236}"/>
              </a:ext>
            </a:extLst>
          </p:cNvPr>
          <p:cNvSpPr txBox="1">
            <a:spLocks/>
          </p:cNvSpPr>
          <p:nvPr/>
        </p:nvSpPr>
        <p:spPr>
          <a:xfrm>
            <a:off x="801864" y="440675"/>
            <a:ext cx="10305600" cy="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-US" sz="3733" kern="0" dirty="0">
                <a:solidFill>
                  <a:srgbClr val="5A3E3A"/>
                </a:solidFill>
              </a:rPr>
              <a:t>Total System Cost</a:t>
            </a:r>
          </a:p>
        </p:txBody>
      </p:sp>
      <p:sp>
        <p:nvSpPr>
          <p:cNvPr id="45" name="Google Shape;291;p44">
            <a:extLst>
              <a:ext uri="{FF2B5EF4-FFF2-40B4-BE49-F238E27FC236}">
                <a16:creationId xmlns:a16="http://schemas.microsoft.com/office/drawing/2014/main" id="{BCAB7EF3-1695-4C86-B192-1838BD9F8FD8}"/>
              </a:ext>
            </a:extLst>
          </p:cNvPr>
          <p:cNvSpPr txBox="1">
            <a:spLocks/>
          </p:cNvSpPr>
          <p:nvPr/>
        </p:nvSpPr>
        <p:spPr>
          <a:xfrm>
            <a:off x="801864" y="1333034"/>
            <a:ext cx="8842872" cy="147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189" indent="-457189" algn="l" defTabSz="1219170">
              <a:lnSpc>
                <a:spcPct val="107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Comprehensive cost overview of components</a:t>
            </a:r>
          </a:p>
        </p:txBody>
      </p:sp>
      <p:sp>
        <p:nvSpPr>
          <p:cNvPr id="46" name="Google Shape;291;p44">
            <a:extLst>
              <a:ext uri="{FF2B5EF4-FFF2-40B4-BE49-F238E27FC236}">
                <a16:creationId xmlns:a16="http://schemas.microsoft.com/office/drawing/2014/main" id="{11D62463-FB41-4D88-9C2B-48FB67284A7D}"/>
              </a:ext>
            </a:extLst>
          </p:cNvPr>
          <p:cNvSpPr txBox="1">
            <a:spLocks/>
          </p:cNvSpPr>
          <p:nvPr/>
        </p:nvSpPr>
        <p:spPr>
          <a:xfrm>
            <a:off x="3968529" y="2504113"/>
            <a:ext cx="5097137" cy="87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Details: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Arduino Uno Rev3: $15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DHT22 Sensor: $6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LCD Display Module: $12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Breadboard: $3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Jumper wires: $5</a:t>
            </a:r>
          </a:p>
          <a:p>
            <a:pPr marL="0" indent="0" algn="l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32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Total Price: $41</a:t>
            </a:r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FAEE2CA3-3979-45E0-994B-39493EBA8810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t's Like Being a Fashion Model – The Raider Review">
            <a:extLst>
              <a:ext uri="{FF2B5EF4-FFF2-40B4-BE49-F238E27FC236}">
                <a16:creationId xmlns:a16="http://schemas.microsoft.com/office/drawing/2014/main" id="{3E54CB8C-9D7D-4D23-8836-8153C23C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221" y="409460"/>
            <a:ext cx="3813803" cy="57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01267" y="3456737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2058611" y="1868715"/>
            <a:ext cx="46240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07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" name="Google Shape;291;p44">
            <a:extLst>
              <a:ext uri="{FF2B5EF4-FFF2-40B4-BE49-F238E27FC236}">
                <a16:creationId xmlns:a16="http://schemas.microsoft.com/office/drawing/2014/main" id="{ED47069A-6CFC-4353-BBA9-FE0A061AE112}"/>
              </a:ext>
            </a:extLst>
          </p:cNvPr>
          <p:cNvSpPr txBox="1">
            <a:spLocks/>
          </p:cNvSpPr>
          <p:nvPr/>
        </p:nvSpPr>
        <p:spPr>
          <a:xfrm>
            <a:off x="943225" y="2885661"/>
            <a:ext cx="6032691" cy="54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defTabSz="1219170">
              <a:lnSpc>
                <a:spcPct val="107000"/>
              </a:lnSpc>
              <a:buClr>
                <a:srgbClr val="5A3E3A"/>
              </a:buClr>
              <a:buNone/>
            </a:pPr>
            <a:r>
              <a:rPr lang="en-US" sz="5867" kern="100" dirty="0">
                <a:solidFill>
                  <a:srgbClr val="5A3E3A"/>
                </a:solidFill>
                <a:latin typeface="Libre Baskerville" panose="020B0604020202020204" charset="0"/>
                <a:ea typeface="Aptos"/>
                <a:cs typeface="Arial" panose="020B0604020202020204" pitchFamily="34" charset="0"/>
              </a:rPr>
              <a:t>Video Demo</a:t>
            </a:r>
          </a:p>
        </p:txBody>
      </p:sp>
      <p:sp>
        <p:nvSpPr>
          <p:cNvPr id="11" name="Google Shape;248;p40">
            <a:extLst>
              <a:ext uri="{FF2B5EF4-FFF2-40B4-BE49-F238E27FC236}">
                <a16:creationId xmlns:a16="http://schemas.microsoft.com/office/drawing/2014/main" id="{5999E200-07EA-4290-8116-296E77A05ACA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00060380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01267" y="3456737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11" name="Google Shape;248;p40">
            <a:extLst>
              <a:ext uri="{FF2B5EF4-FFF2-40B4-BE49-F238E27FC236}">
                <a16:creationId xmlns:a16="http://schemas.microsoft.com/office/drawing/2014/main" id="{5999E200-07EA-4290-8116-296E77A05ACA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28</a:t>
            </a: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C128841E-24D6-5288-A598-447AEA049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2955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 rot="-21887">
            <a:off x="3675495" y="3550431"/>
            <a:ext cx="5135728" cy="98842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Introduction</a:t>
            </a:r>
            <a:endParaRPr b="0"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 idx="2"/>
          </p:nvPr>
        </p:nvSpPr>
        <p:spPr>
          <a:xfrm rot="-21855">
            <a:off x="4711772" y="2567955"/>
            <a:ext cx="2768456" cy="98842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b="0" dirty="0"/>
              <a:t>01</a:t>
            </a:r>
            <a:endParaRPr b="0" dirty="0"/>
          </a:p>
        </p:txBody>
      </p:sp>
      <p:sp>
        <p:nvSpPr>
          <p:cNvPr id="267" name="Google Shape;267;p41"/>
          <p:cNvSpPr/>
          <p:nvPr/>
        </p:nvSpPr>
        <p:spPr>
          <a:xfrm rot="6138809">
            <a:off x="9003553" y="-873254"/>
            <a:ext cx="2742239" cy="3971273"/>
          </a:xfrm>
          <a:custGeom>
            <a:avLst/>
            <a:gdLst/>
            <a:ahLst/>
            <a:cxnLst/>
            <a:rect l="l" t="t" r="r" b="b"/>
            <a:pathLst>
              <a:path w="42103" h="60973" extrusionOk="0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 rot="5400000">
            <a:off x="-631810" y="-698030"/>
            <a:ext cx="2675929" cy="3620844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A06E2395-2E5C-451C-86F8-34A5220423B1}"/>
              </a:ext>
            </a:extLst>
          </p:cNvPr>
          <p:cNvSpPr txBox="1">
            <a:spLocks/>
          </p:cNvSpPr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3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01267" y="3456737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11" name="Google Shape;248;p40">
            <a:extLst>
              <a:ext uri="{FF2B5EF4-FFF2-40B4-BE49-F238E27FC236}">
                <a16:creationId xmlns:a16="http://schemas.microsoft.com/office/drawing/2014/main" id="{5999E200-07EA-4290-8116-296E77A05ACA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28</a:t>
            </a:r>
          </a:p>
        </p:txBody>
      </p:sp>
      <p:pic>
        <p:nvPicPr>
          <p:cNvPr id="2" name="hardware (1)">
            <a:hlinkClick r:id="" action="ppaction://media"/>
            <a:extLst>
              <a:ext uri="{FF2B5EF4-FFF2-40B4-BE49-F238E27FC236}">
                <a16:creationId xmlns:a16="http://schemas.microsoft.com/office/drawing/2014/main" id="{8A3DD274-FBCB-C05B-3E69-26DD8BA525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0133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A43CF-856D-4A29-81C9-EEC49F74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79" y="344612"/>
            <a:ext cx="3774071" cy="5638800"/>
          </a:xfrm>
          <a:prstGeom prst="rect">
            <a:avLst/>
          </a:prstGeom>
        </p:spPr>
      </p:pic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309580" y="3164012"/>
            <a:ext cx="7278789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Conclusion</a:t>
            </a:r>
            <a:endParaRPr dirty="0"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367437" y="2464727"/>
            <a:ext cx="1435600" cy="722000"/>
          </a:xfrm>
          <a:prstGeom prst="rect">
            <a:avLst/>
          </a:prstGeom>
        </p:spPr>
        <p:txBody>
          <a:bodyPr spcFirstLastPara="1" wrap="square" lIns="0" tIns="0" rIns="0" bIns="121900" anchor="ctr" anchorCtr="0">
            <a:noAutofit/>
          </a:bodyPr>
          <a:lstStyle/>
          <a:p>
            <a:r>
              <a:rPr lang="en" dirty="0"/>
              <a:t>08</a:t>
            </a:r>
            <a:endParaRPr dirty="0"/>
          </a:p>
        </p:txBody>
      </p:sp>
      <p:sp>
        <p:nvSpPr>
          <p:cNvPr id="471" name="Google Shape;471;p56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6"/>
          <p:cNvSpPr/>
          <p:nvPr/>
        </p:nvSpPr>
        <p:spPr>
          <a:xfrm rot="-2473688">
            <a:off x="8947500" y="-2229997"/>
            <a:ext cx="4788984" cy="469856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4788467" y="-21064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BCEAC239-E4E9-43AA-AF89-819DFEA4B812}"/>
              </a:ext>
            </a:extLst>
          </p:cNvPr>
          <p:cNvSpPr txBox="1">
            <a:spLocks/>
          </p:cNvSpPr>
          <p:nvPr/>
        </p:nvSpPr>
        <p:spPr>
          <a:xfrm>
            <a:off x="11330609" y="6163009"/>
            <a:ext cx="737448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01121042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>
            <a:spLocks noGrp="1"/>
          </p:cNvSpPr>
          <p:nvPr>
            <p:ph type="title"/>
          </p:nvPr>
        </p:nvSpPr>
        <p:spPr>
          <a:xfrm>
            <a:off x="935467" y="836533"/>
            <a:ext cx="103056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0" dirty="0"/>
              <a:t>WEAR System: Final Thoughts</a:t>
            </a:r>
            <a:endParaRPr b="0" dirty="0"/>
          </a:p>
        </p:txBody>
      </p:sp>
      <p:sp>
        <p:nvSpPr>
          <p:cNvPr id="420" name="Google Shape;420;p54"/>
          <p:cNvSpPr/>
          <p:nvPr/>
        </p:nvSpPr>
        <p:spPr>
          <a:xfrm rot="-3469600" flipH="1">
            <a:off x="10730035" y="-357031"/>
            <a:ext cx="1602460" cy="3116337"/>
          </a:xfrm>
          <a:custGeom>
            <a:avLst/>
            <a:gdLst/>
            <a:ahLst/>
            <a:cxnLst/>
            <a:rect l="l" t="t" r="r" b="b"/>
            <a:pathLst>
              <a:path w="30916" h="60123" extrusionOk="0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1" name="Google Shape;421;p54"/>
          <p:cNvSpPr/>
          <p:nvPr/>
        </p:nvSpPr>
        <p:spPr>
          <a:xfrm rot="3576823">
            <a:off x="-441878" y="3939850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291;p44">
            <a:extLst>
              <a:ext uri="{FF2B5EF4-FFF2-40B4-BE49-F238E27FC236}">
                <a16:creationId xmlns:a16="http://schemas.microsoft.com/office/drawing/2014/main" id="{8479B70A-719D-4469-986B-EA17E9A2E904}"/>
              </a:ext>
            </a:extLst>
          </p:cNvPr>
          <p:cNvSpPr txBox="1">
            <a:spLocks/>
          </p:cNvSpPr>
          <p:nvPr/>
        </p:nvSpPr>
        <p:spPr>
          <a:xfrm>
            <a:off x="1913264" y="1775011"/>
            <a:ext cx="9618001" cy="415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24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Breakthrough in customized clothing technology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24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Combines Google Calendar, DHT22 sensors, weather data, and MySQL for outfit suggestions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24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Customizes based on schedule, preferences, and weather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24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Limitations: Depends on existing wardrobe, no shoe/accessory advice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2400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Future focus: Expand database, incorporate fashion trend</a:t>
            </a:r>
          </a:p>
        </p:txBody>
      </p:sp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961EB1C2-C9DD-4AE7-ABD3-C38C260CD681}"/>
              </a:ext>
            </a:extLst>
          </p:cNvPr>
          <p:cNvSpPr txBox="1">
            <a:spLocks/>
          </p:cNvSpPr>
          <p:nvPr/>
        </p:nvSpPr>
        <p:spPr>
          <a:xfrm>
            <a:off x="11241067" y="6163009"/>
            <a:ext cx="826991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38453" y="4045236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3151026" y="989996"/>
            <a:ext cx="5889948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References 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Google Shape;291;p44">
            <a:extLst>
              <a:ext uri="{FF2B5EF4-FFF2-40B4-BE49-F238E27FC236}">
                <a16:creationId xmlns:a16="http://schemas.microsoft.com/office/drawing/2014/main" id="{5C6D9426-D8FB-45E8-81AD-F04A8660973C}"/>
              </a:ext>
            </a:extLst>
          </p:cNvPr>
          <p:cNvSpPr txBox="1">
            <a:spLocks/>
          </p:cNvSpPr>
          <p:nvPr/>
        </p:nvSpPr>
        <p:spPr>
          <a:xfrm>
            <a:off x="438452" y="1804666"/>
            <a:ext cx="12747461" cy="5200881"/>
          </a:xfrm>
          <a:prstGeom prst="rect">
            <a:avLst/>
          </a:prstGeom>
          <a:noFill/>
          <a:ln>
            <a:solidFill>
              <a:srgbClr val="FEF6F4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[1] Ai Clothing Detection: Use Cases for fashion and E-commerce.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PostIndustria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(n.d.).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https://postindustria.com/ai-clothing-detection-use-cases-for-fashion-and-e-commerce/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[2]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Nalwan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A. (2020, January 27). Teaching ai to identify clothes. Medium. https://agustinusnalwan.medium.com/teaching-ai-to-identify-clothes-1feb0a8b3446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[3]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Daolio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F. (2018, September 6). Deep learning for fashion attributes. Medium.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https://medium.com/asos-techblog/deep-learning-for-fashion-attributes-763c8c95034c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[4] Nirmal, N. A. (n.d.). The “closet” database: Industry turns to AI algorithms for categorizing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and predicting fashion.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ScienceWriters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(www.NASW.org).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https://www.nasw.org/article/closet-database-industry-turns-ai-algorithms-categorizingand-predicting-fashion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[5] Team, I. E. (2023, September 19). 10 key benefits of machine learning (with uses and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faqs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).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10 key benefits of machine learning (with uses and FAQs). https://uk.indeed.com/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careeradvice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/career-development/benefits-of-machine-learning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[6] Uses and benefits of Machine Learning for Your Enterprise.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Matillion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(n.d.).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https://www.matillion.com/blog/the-uses-of-machine-learning-and-the-benefits-for-yourenterprise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[7]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Adservio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team. (2022, September 16). Machine learning: Types: Benefits.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Adservio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https://www.adservio.fr/post/machine-learning-types-benefits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[8] Cliff, M. (2016, June 5). Women spend six months of their working lives deciding what to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wear - and suffer “Wardrobe rage” over trying to choose the right outfit . Daily Mail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Online. https://www.dailymail.co.uk/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femail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/article-3626069/Women-spend-SIXMONTHS-working-lives-deciding-wear.html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[9] Arduino Uno REV3. Arduino Official Store. (n.d.). https://store.arduino.cc/products/arduinouno-rev3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[10] Industries, A. (n.d.). Emic 2 text-to-speech module.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adafruit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industries blog RSS.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https://www.adafruit.com/product/924 </a:t>
            </a:r>
          </a:p>
        </p:txBody>
      </p:sp>
      <p:sp>
        <p:nvSpPr>
          <p:cNvPr id="8" name="Google Shape;469;p56">
            <a:extLst>
              <a:ext uri="{FF2B5EF4-FFF2-40B4-BE49-F238E27FC236}">
                <a16:creationId xmlns:a16="http://schemas.microsoft.com/office/drawing/2014/main" id="{748EFAD7-7963-429E-BD87-2D1282ACEA66}"/>
              </a:ext>
            </a:extLst>
          </p:cNvPr>
          <p:cNvSpPr txBox="1">
            <a:spLocks/>
          </p:cNvSpPr>
          <p:nvPr/>
        </p:nvSpPr>
        <p:spPr>
          <a:xfrm>
            <a:off x="5361288" y="267996"/>
            <a:ext cx="14356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defTabSz="1219170">
              <a:buClr>
                <a:srgbClr val="5A3E3A"/>
              </a:buClr>
            </a:pPr>
            <a:r>
              <a:rPr lang="en" sz="8000" kern="0" dirty="0">
                <a:solidFill>
                  <a:srgbClr val="5A3E3A"/>
                </a:solidFill>
              </a:rPr>
              <a:t>09</a:t>
            </a:r>
          </a:p>
        </p:txBody>
      </p:sp>
      <p:sp>
        <p:nvSpPr>
          <p:cNvPr id="10" name="Google Shape;248;p40">
            <a:extLst>
              <a:ext uri="{FF2B5EF4-FFF2-40B4-BE49-F238E27FC236}">
                <a16:creationId xmlns:a16="http://schemas.microsoft.com/office/drawing/2014/main" id="{7C72805E-DE2A-416D-BBEA-D6C34E22C1F4}"/>
              </a:ext>
            </a:extLst>
          </p:cNvPr>
          <p:cNvSpPr txBox="1">
            <a:spLocks/>
          </p:cNvSpPr>
          <p:nvPr/>
        </p:nvSpPr>
        <p:spPr>
          <a:xfrm>
            <a:off x="11317356" y="6163009"/>
            <a:ext cx="750701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68103274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146484" y="-425267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38453" y="4045236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3151026" y="989996"/>
            <a:ext cx="5889948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References 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Google Shape;291;p44">
            <a:extLst>
              <a:ext uri="{FF2B5EF4-FFF2-40B4-BE49-F238E27FC236}">
                <a16:creationId xmlns:a16="http://schemas.microsoft.com/office/drawing/2014/main" id="{5C6D9426-D8FB-45E8-81AD-F04A8660973C}"/>
              </a:ext>
            </a:extLst>
          </p:cNvPr>
          <p:cNvSpPr txBox="1">
            <a:spLocks/>
          </p:cNvSpPr>
          <p:nvPr/>
        </p:nvSpPr>
        <p:spPr>
          <a:xfrm>
            <a:off x="438452" y="1804667"/>
            <a:ext cx="11925827" cy="5200880"/>
          </a:xfrm>
          <a:prstGeom prst="rect">
            <a:avLst/>
          </a:prstGeom>
          <a:noFill/>
          <a:ln>
            <a:solidFill>
              <a:srgbClr val="FEF6F4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[11] Low-cost yellow green 4004 40X4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charcter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LCD display module. BuyDisplay.com. (n.d.). https://www.buydisplay.com/low-cost-yellow-green-4004-40x4-charcter-lcd-displaymodule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[12]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Addicore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DHT22 (AM2302) temperature and humidity sensor.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Addicore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(n.d.). https://www.addicore.com/products/dht22-temperature-and-humidity-sensor 37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[13]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Kalantidis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Y. (2013, April). Getting the look: Clothing recognition and segmentation for automatic ... Getting the Look: Clothing Recognition and Segmentation for Automatic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Product Suggestions in Everyday Photos. https://www.researchgate.net/publication/243973142_Getting_the_Look_Clothing_Recognition_and_Segmentation_for_Automatic_Product_Suggestions_in_Everyday_Photos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[14]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Bossard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L.,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Dantone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M.,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Leistner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C.,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Wengert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, C., Quack, T., &amp; Gool, L. V. (1970,  January 1). Apparel classification with style. SpringerLink. https://link.springer.com/chapter/10.1007/978-3-642-37447-0_25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[15] Liu, S. (2012, October). (PDF) hi, Magic Closet, tell me what to wear! -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researchgate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Hi, magic closet, tell me what to wear! https://www.researchgate.net/publication/233988887_Hi_magic_closet_tell_me_what_to_wear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[16] Deep Learning In Fashion (Part 3): Clothing matching tutorial. Indico Data. (2021, October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22). https://indicodata.ai/blog/fashion-matching-tutorial/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[17] Liu, Y. (2017, July). Weather-to-garment: Weather-oriented clothing recommendation -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researchgate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Weather-to-garment: Weather-oriented clothing recommendation.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https://www.researchgate.net/publication/319569282_Weather-to-garment_Weatheroriented_clothing_recommendation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[18] Weather fit - IOS weather app that tells you what to wear. Weather Fit - iOS weather app  that tells you what to wear. (n.d.). https://weatherfit.com/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[19]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Acloset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(n.d.). https://www.acloset.app/ 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[20]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Mixdress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-combine clothes app.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MixDress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 - clothes matching app. (n.d.). https://combineclothes.com/</a:t>
            </a:r>
          </a:p>
          <a:p>
            <a:pPr marL="380990" indent="-380990" algn="l" defTabSz="1219170">
              <a:lnSpc>
                <a:spcPct val="150000"/>
              </a:lnSpc>
              <a:buClr>
                <a:srgbClr val="5A3E3A"/>
              </a:buClr>
              <a:buFont typeface="Wingdings" panose="05000000000000000000" pitchFamily="2" charset="2"/>
              <a:buChar char="Ø"/>
            </a:pP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[21] Outfit organizer App. </a:t>
            </a:r>
            <a:r>
              <a:rPr lang="en-US" sz="1067" b="1" kern="100" dirty="0" err="1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Pureple</a:t>
            </a:r>
            <a:r>
              <a:rPr lang="en-US" sz="1067" b="1" kern="100" dirty="0">
                <a:solidFill>
                  <a:srgbClr val="5A3E3A"/>
                </a:solidFill>
                <a:latin typeface="Calibri" panose="020F0502020204030204" pitchFamily="34" charset="0"/>
                <a:ea typeface="Aptos"/>
                <a:cs typeface="Calibri" panose="020F0502020204030204" pitchFamily="34" charset="0"/>
              </a:rPr>
              <a:t>. (n.d.). https://pureple.com/</a:t>
            </a:r>
          </a:p>
        </p:txBody>
      </p:sp>
      <p:sp>
        <p:nvSpPr>
          <p:cNvPr id="10" name="Google Shape;469;p56">
            <a:extLst>
              <a:ext uri="{FF2B5EF4-FFF2-40B4-BE49-F238E27FC236}">
                <a16:creationId xmlns:a16="http://schemas.microsoft.com/office/drawing/2014/main" id="{DAE530E3-40CB-43EE-A1F6-967ACB49CEB4}"/>
              </a:ext>
            </a:extLst>
          </p:cNvPr>
          <p:cNvSpPr txBox="1">
            <a:spLocks/>
          </p:cNvSpPr>
          <p:nvPr/>
        </p:nvSpPr>
        <p:spPr>
          <a:xfrm>
            <a:off x="5378199" y="267996"/>
            <a:ext cx="14356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defTabSz="1219170">
              <a:buClr>
                <a:srgbClr val="5A3E3A"/>
              </a:buClr>
            </a:pPr>
            <a:r>
              <a:rPr lang="en" sz="8000" kern="0" dirty="0">
                <a:solidFill>
                  <a:srgbClr val="5A3E3A"/>
                </a:solidFill>
              </a:rPr>
              <a:t>09</a:t>
            </a:r>
          </a:p>
        </p:txBody>
      </p:sp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49A00777-C719-4E3F-A458-63E788D2C5DE}"/>
              </a:ext>
            </a:extLst>
          </p:cNvPr>
          <p:cNvSpPr txBox="1">
            <a:spLocks/>
          </p:cNvSpPr>
          <p:nvPr/>
        </p:nvSpPr>
        <p:spPr>
          <a:xfrm>
            <a:off x="11357113" y="6163009"/>
            <a:ext cx="710944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272007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70"/>
          <p:cNvPicPr preferRelativeResize="0"/>
          <p:nvPr/>
        </p:nvPicPr>
        <p:blipFill rotWithShape="1">
          <a:blip r:embed="rId3">
            <a:alphaModFix/>
          </a:blip>
          <a:srcRect l="11858" t="29678" r="8447" b="3942"/>
          <a:stretch/>
        </p:blipFill>
        <p:spPr>
          <a:xfrm flipH="1">
            <a:off x="6938169" y="808200"/>
            <a:ext cx="4107199" cy="513080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0"/>
          <p:cNvSpPr/>
          <p:nvPr/>
        </p:nvSpPr>
        <p:spPr>
          <a:xfrm rot="-563333">
            <a:off x="10083767" y="3324126"/>
            <a:ext cx="3471544" cy="4697479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 rot="4281595">
            <a:off x="-96143" y="-308754"/>
            <a:ext cx="1290293" cy="2233907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A9275-AB48-4D16-8797-E33D67B80582}"/>
              </a:ext>
            </a:extLst>
          </p:cNvPr>
          <p:cNvSpPr/>
          <p:nvPr/>
        </p:nvSpPr>
        <p:spPr>
          <a:xfrm>
            <a:off x="455365" y="3775113"/>
            <a:ext cx="5640636" cy="2673427"/>
          </a:xfrm>
          <a:prstGeom prst="rect">
            <a:avLst/>
          </a:prstGeom>
          <a:solidFill>
            <a:srgbClr val="FEF6F4"/>
          </a:solidFill>
          <a:ln>
            <a:solidFill>
              <a:srgbClr val="FEF6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765" name="Google Shape;765;p70"/>
          <p:cNvSpPr txBox="1">
            <a:spLocks noGrp="1"/>
          </p:cNvSpPr>
          <p:nvPr>
            <p:ph type="title"/>
          </p:nvPr>
        </p:nvSpPr>
        <p:spPr>
          <a:xfrm>
            <a:off x="1893084" y="2703601"/>
            <a:ext cx="4624000" cy="17756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Thank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You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CA21F826-00A3-4F09-822D-B309DC123896}"/>
              </a:ext>
            </a:extLst>
          </p:cNvPr>
          <p:cNvSpPr txBox="1">
            <a:spLocks/>
          </p:cNvSpPr>
          <p:nvPr/>
        </p:nvSpPr>
        <p:spPr>
          <a:xfrm>
            <a:off x="11436627" y="6163009"/>
            <a:ext cx="631431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33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222267" y="938133"/>
            <a:ext cx="103056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0" dirty="0"/>
              <a:t>Time and Decision Fatigue</a:t>
            </a:r>
          </a:p>
        </p:txBody>
      </p:sp>
      <p:sp>
        <p:nvSpPr>
          <p:cNvPr id="242" name="Google Shape;242;p39"/>
          <p:cNvSpPr/>
          <p:nvPr/>
        </p:nvSpPr>
        <p:spPr>
          <a:xfrm rot="-267255">
            <a:off x="9678822" y="3542714"/>
            <a:ext cx="2298609" cy="3328815"/>
          </a:xfrm>
          <a:custGeom>
            <a:avLst/>
            <a:gdLst/>
            <a:ahLst/>
            <a:cxnLst/>
            <a:rect l="l" t="t" r="r" b="b"/>
            <a:pathLst>
              <a:path w="42103" h="60973" extrusionOk="0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39"/>
          <p:cNvSpPr/>
          <p:nvPr/>
        </p:nvSpPr>
        <p:spPr>
          <a:xfrm rot="8486663">
            <a:off x="8759098" y="-1863329"/>
            <a:ext cx="3309951" cy="4478748"/>
          </a:xfrm>
          <a:custGeom>
            <a:avLst/>
            <a:gdLst/>
            <a:ahLst/>
            <a:cxnLst/>
            <a:rect l="l" t="t" r="r" b="b"/>
            <a:pathLst>
              <a:path w="51391" h="69538" extrusionOk="0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347B5-660C-4608-B0C5-B00B30A8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515" y="1618181"/>
            <a:ext cx="8879200" cy="4034000"/>
          </a:xfrm>
        </p:spPr>
        <p:txBody>
          <a:bodyPr/>
          <a:lstStyle/>
          <a:p>
            <a:r>
              <a:rPr lang="en-US" dirty="0"/>
              <a:t>Men spend approx. 4 months of their lives deciding what to wear</a:t>
            </a:r>
          </a:p>
          <a:p>
            <a:endParaRPr lang="en-US" dirty="0"/>
          </a:p>
          <a:p>
            <a:r>
              <a:rPr lang="en-US" dirty="0"/>
              <a:t>Women spend about 6 months on the same task</a:t>
            </a:r>
          </a:p>
          <a:p>
            <a:endParaRPr lang="en-US" dirty="0"/>
          </a:p>
          <a:p>
            <a:r>
              <a:rPr lang="en-US" dirty="0"/>
              <a:t>Valuable time that could be utilized more effectively</a:t>
            </a:r>
          </a:p>
          <a:p>
            <a:endParaRPr lang="en-US" dirty="0"/>
          </a:p>
          <a:p>
            <a:r>
              <a:rPr lang="en-US" dirty="0"/>
              <a:t>Decision fatigue from daily outfit choices</a:t>
            </a:r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sz="4800" dirty="0"/>
              <a:t>WEAR</a:t>
            </a:r>
            <a:r>
              <a:rPr lang="en-US" dirty="0"/>
              <a:t> (</a:t>
            </a:r>
            <a:r>
              <a:rPr lang="en-US" dirty="0" err="1"/>
              <a:t>WEather</a:t>
            </a:r>
            <a:r>
              <a:rPr lang="en-US" dirty="0"/>
              <a:t> Attire Recommender) system</a:t>
            </a:r>
          </a:p>
        </p:txBody>
      </p:sp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1396147C-C3EA-4E1B-A38C-87E3AA9499CF}"/>
              </a:ext>
            </a:extLst>
          </p:cNvPr>
          <p:cNvSpPr txBox="1">
            <a:spLocks/>
          </p:cNvSpPr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800559" y="1551227"/>
            <a:ext cx="4879805" cy="48126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Overcomes the limitations of the existing solutions</a:t>
            </a: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latin typeface="Aptos"/>
                <a:ea typeface="Aptos"/>
                <a:cs typeface="Arial" panose="020B0604020202020204" pitchFamily="34" charset="0"/>
              </a:rPr>
              <a:t>Takes into account the temperature, weather conditions,  and humidity</a:t>
            </a: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latin typeface="Aptos"/>
                <a:ea typeface="Aptos"/>
                <a:cs typeface="Arial" panose="020B0604020202020204" pitchFamily="34" charset="0"/>
              </a:rPr>
              <a:t>Accounts for activity/event</a:t>
            </a: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latin typeface="Aptos"/>
                <a:ea typeface="Aptos"/>
                <a:cs typeface="Arial" panose="020B0604020202020204" pitchFamily="34" charset="0"/>
              </a:rPr>
              <a:t>The suggested outfit consists of matching clothes</a:t>
            </a: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latin typeface="Aptos"/>
                <a:ea typeface="Aptos"/>
                <a:cs typeface="Arial" panose="020B0604020202020204" pitchFamily="34" charset="0"/>
              </a:rPr>
              <a:t>Can function offline thanks to its hardware</a:t>
            </a:r>
          </a:p>
          <a:p>
            <a:pPr marL="0" indent="0">
              <a:lnSpc>
                <a:spcPct val="107000"/>
              </a:lnSpc>
              <a:buSzPct val="80000"/>
              <a:buNone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r>
              <a:rPr lang="en-US" kern="100" dirty="0">
                <a:latin typeface="Aptos"/>
                <a:ea typeface="Aptos"/>
                <a:cs typeface="Arial" panose="020B0604020202020204" pitchFamily="34" charset="0"/>
              </a:rPr>
              <a:t>Can be used by visually impaired people</a:t>
            </a: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 marL="228594" indent="-228594">
              <a:lnSpc>
                <a:spcPct val="107000"/>
              </a:lnSpc>
              <a:buSzPct val="80000"/>
            </a:pPr>
            <a:endParaRPr lang="en-US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</p:txBody>
      </p:sp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800559" y="675189"/>
            <a:ext cx="3410343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333" dirty="0"/>
              <a:t>WEAR</a:t>
            </a:r>
          </a:p>
        </p:txBody>
      </p:sp>
      <p:sp>
        <p:nvSpPr>
          <p:cNvPr id="294" name="Google Shape;294;p44"/>
          <p:cNvSpPr/>
          <p:nvPr/>
        </p:nvSpPr>
        <p:spPr>
          <a:xfrm>
            <a:off x="10774962" y="283690"/>
            <a:ext cx="3689772" cy="3170359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Google Shape;731;p68">
            <a:extLst>
              <a:ext uri="{FF2B5EF4-FFF2-40B4-BE49-F238E27FC236}">
                <a16:creationId xmlns:a16="http://schemas.microsoft.com/office/drawing/2014/main" id="{46972747-B5EC-23EF-D998-5FF1F00F9F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2503"/>
          <a:stretch/>
        </p:blipFill>
        <p:spPr>
          <a:xfrm>
            <a:off x="5788007" y="868578"/>
            <a:ext cx="4235227" cy="54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/>
          <p:nvPr/>
        </p:nvSpPr>
        <p:spPr>
          <a:xfrm rot="-9363942">
            <a:off x="7591434" y="5035531"/>
            <a:ext cx="4788828" cy="4698413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48;p40">
            <a:extLst>
              <a:ext uri="{FF2B5EF4-FFF2-40B4-BE49-F238E27FC236}">
                <a16:creationId xmlns:a16="http://schemas.microsoft.com/office/drawing/2014/main" id="{54385DEE-AE3A-4791-A34F-D2ABD51B0219}"/>
              </a:ext>
            </a:extLst>
          </p:cNvPr>
          <p:cNvSpPr txBox="1">
            <a:spLocks/>
          </p:cNvSpPr>
          <p:nvPr/>
        </p:nvSpPr>
        <p:spPr>
          <a:xfrm>
            <a:off x="11391441" y="6163009"/>
            <a:ext cx="676616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806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-3118123">
            <a:off x="9097408" y="-2281258"/>
            <a:ext cx="4130109" cy="4733516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6" name="Google Shape;336;p48"/>
          <p:cNvSpPr/>
          <p:nvPr/>
        </p:nvSpPr>
        <p:spPr>
          <a:xfrm rot="-3118126">
            <a:off x="-2112685" y="202360"/>
            <a:ext cx="6688113" cy="7665497"/>
          </a:xfrm>
          <a:custGeom>
            <a:avLst/>
            <a:gdLst/>
            <a:ahLst/>
            <a:cxnLst/>
            <a:rect l="l" t="t" r="r" b="b"/>
            <a:pathLst>
              <a:path w="52649" h="60343" extrusionOk="0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" name="Google Shape;341;p48"/>
          <p:cNvSpPr/>
          <p:nvPr/>
        </p:nvSpPr>
        <p:spPr>
          <a:xfrm rot="9823029">
            <a:off x="9412438" y="-9079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A3E3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3" name="Google Shape;343;p48"/>
          <p:cNvSpPr/>
          <p:nvPr/>
        </p:nvSpPr>
        <p:spPr>
          <a:xfrm rot="3576823">
            <a:off x="4341189" y="4074032"/>
            <a:ext cx="1849547" cy="3202293"/>
          </a:xfrm>
          <a:custGeom>
            <a:avLst/>
            <a:gdLst/>
            <a:ahLst/>
            <a:cxnLst/>
            <a:rect l="l" t="t" r="r" b="b"/>
            <a:pathLst>
              <a:path w="30647" h="53061" extrusionOk="0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A3E3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469;p56">
            <a:extLst>
              <a:ext uri="{FF2B5EF4-FFF2-40B4-BE49-F238E27FC236}">
                <a16:creationId xmlns:a16="http://schemas.microsoft.com/office/drawing/2014/main" id="{DED7A541-454F-4131-820D-F620B9B164F1}"/>
              </a:ext>
            </a:extLst>
          </p:cNvPr>
          <p:cNvSpPr txBox="1">
            <a:spLocks/>
          </p:cNvSpPr>
          <p:nvPr/>
        </p:nvSpPr>
        <p:spPr>
          <a:xfrm>
            <a:off x="10091132" y="2752045"/>
            <a:ext cx="14356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None/>
              <a:defRPr sz="2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l" defTabSz="1219170">
              <a:buClr>
                <a:srgbClr val="5A3E3A"/>
              </a:buClr>
            </a:pPr>
            <a:r>
              <a:rPr lang="en" sz="8000" kern="0" dirty="0">
                <a:solidFill>
                  <a:srgbClr val="5A3E3A"/>
                </a:solidFill>
              </a:rPr>
              <a:t>02</a:t>
            </a:r>
          </a:p>
        </p:txBody>
      </p:sp>
      <p:sp>
        <p:nvSpPr>
          <p:cNvPr id="8" name="Google Shape;467;p56">
            <a:extLst>
              <a:ext uri="{FF2B5EF4-FFF2-40B4-BE49-F238E27FC236}">
                <a16:creationId xmlns:a16="http://schemas.microsoft.com/office/drawing/2014/main" id="{226A2076-E41A-4CB5-9C57-8421A1E531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4711" y="3724813"/>
            <a:ext cx="7278789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5733" dirty="0"/>
              <a:t>System Architecture</a:t>
            </a:r>
            <a:endParaRPr sz="57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B40AA-1E81-4471-AEE8-96C4BF8A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77" y="589125"/>
            <a:ext cx="3846561" cy="5769841"/>
          </a:xfrm>
          <a:prstGeom prst="rect">
            <a:avLst/>
          </a:prstGeom>
        </p:spPr>
      </p:pic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567B44DB-B919-43A7-A156-EDC652CD976C}"/>
              </a:ext>
            </a:extLst>
          </p:cNvPr>
          <p:cNvSpPr txBox="1">
            <a:spLocks/>
          </p:cNvSpPr>
          <p:nvPr/>
        </p:nvSpPr>
        <p:spPr>
          <a:xfrm>
            <a:off x="11411164" y="6163009"/>
            <a:ext cx="65689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950838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title"/>
          </p:nvPr>
        </p:nvSpPr>
        <p:spPr>
          <a:xfrm>
            <a:off x="3370912" y="551176"/>
            <a:ext cx="5496800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0" dirty="0"/>
              <a:t>System Architecture</a:t>
            </a:r>
            <a:endParaRPr b="0" dirty="0"/>
          </a:p>
        </p:txBody>
      </p:sp>
      <p:sp>
        <p:nvSpPr>
          <p:cNvPr id="490" name="Google Shape;490;p57"/>
          <p:cNvSpPr/>
          <p:nvPr/>
        </p:nvSpPr>
        <p:spPr>
          <a:xfrm rot="9823029">
            <a:off x="9677305" y="-1333505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1" name="Google Shape;491;p57"/>
          <p:cNvSpPr/>
          <p:nvPr/>
        </p:nvSpPr>
        <p:spPr>
          <a:xfrm rot="-4384077">
            <a:off x="8309324" y="-2989513"/>
            <a:ext cx="4788864" cy="4698449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F1F5D372-2A03-45A6-9AE0-2EBEEB412055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43B47-26C8-FFA6-E323-9D80EB07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35" y="1996392"/>
            <a:ext cx="9868329" cy="3336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309580" y="3281623"/>
            <a:ext cx="7278789" cy="15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The Database</a:t>
            </a:r>
            <a:endParaRPr dirty="0"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367437" y="2464727"/>
            <a:ext cx="1435600" cy="722000"/>
          </a:xfrm>
          <a:prstGeom prst="rect">
            <a:avLst/>
          </a:prstGeom>
        </p:spPr>
        <p:txBody>
          <a:bodyPr spcFirstLastPara="1" wrap="square" lIns="0" tIns="0" rIns="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14672" t="18615" r="11071" b="9145"/>
          <a:stretch/>
        </p:blipFill>
        <p:spPr>
          <a:xfrm>
            <a:off x="7264979" y="500031"/>
            <a:ext cx="4301704" cy="585793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/>
          <p:nvPr/>
        </p:nvSpPr>
        <p:spPr>
          <a:xfrm rot="9823029">
            <a:off x="469938" y="-898639"/>
            <a:ext cx="3161596" cy="2716661"/>
          </a:xfrm>
          <a:custGeom>
            <a:avLst/>
            <a:gdLst/>
            <a:ahLst/>
            <a:cxnLst/>
            <a:rect l="l" t="t" r="r" b="b"/>
            <a:pathLst>
              <a:path w="41455" h="35618" extrusionOk="0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6"/>
          <p:cNvSpPr/>
          <p:nvPr/>
        </p:nvSpPr>
        <p:spPr>
          <a:xfrm rot="-2473688">
            <a:off x="8947500" y="-2229997"/>
            <a:ext cx="4788984" cy="4698567"/>
          </a:xfrm>
          <a:custGeom>
            <a:avLst/>
            <a:gdLst/>
            <a:ahLst/>
            <a:cxnLst/>
            <a:rect l="l" t="t" r="r" b="b"/>
            <a:pathLst>
              <a:path w="65041" h="63813" extrusionOk="0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4788467" y="-2106429"/>
            <a:ext cx="3876067" cy="3429781"/>
          </a:xfrm>
          <a:custGeom>
            <a:avLst/>
            <a:gdLst/>
            <a:ahLst/>
            <a:cxnLst/>
            <a:rect l="l" t="t" r="r" b="b"/>
            <a:pathLst>
              <a:path w="75040" h="66400" extrusionOk="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48;p40">
            <a:extLst>
              <a:ext uri="{FF2B5EF4-FFF2-40B4-BE49-F238E27FC236}">
                <a16:creationId xmlns:a16="http://schemas.microsoft.com/office/drawing/2014/main" id="{45B306E8-55CA-4C6A-AB28-9C91B3EE5EAB}"/>
              </a:ext>
            </a:extLst>
          </p:cNvPr>
          <p:cNvSpPr txBox="1">
            <a:spLocks/>
          </p:cNvSpPr>
          <p:nvPr/>
        </p:nvSpPr>
        <p:spPr>
          <a:xfrm>
            <a:off x="11550735" y="6163009"/>
            <a:ext cx="517323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8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>
            <a:spLocks noGrp="1"/>
          </p:cNvSpPr>
          <p:nvPr>
            <p:ph type="title"/>
          </p:nvPr>
        </p:nvSpPr>
        <p:spPr>
          <a:xfrm>
            <a:off x="2702408" y="1703265"/>
            <a:ext cx="4967211" cy="6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0" dirty="0">
                <a:solidFill>
                  <a:schemeClr val="dk1"/>
                </a:solidFill>
              </a:rPr>
              <a:t>The Database</a:t>
            </a:r>
            <a:endParaRPr b="0" dirty="0">
              <a:solidFill>
                <a:schemeClr val="dk1"/>
              </a:solidFill>
            </a:endParaRPr>
          </a:p>
        </p:txBody>
      </p:sp>
      <p:sp>
        <p:nvSpPr>
          <p:cNvPr id="582" name="Google Shape;582;p60"/>
          <p:cNvSpPr/>
          <p:nvPr/>
        </p:nvSpPr>
        <p:spPr>
          <a:xfrm rot="-3469600" flipH="1">
            <a:off x="11098702" y="-271231"/>
            <a:ext cx="1602460" cy="3116337"/>
          </a:xfrm>
          <a:custGeom>
            <a:avLst/>
            <a:gdLst/>
            <a:ahLst/>
            <a:cxnLst/>
            <a:rect l="l" t="t" r="r" b="b"/>
            <a:pathLst>
              <a:path w="30916" h="60123" extrusionOk="0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4CC2D97-DBD3-4DD4-9C22-B7663E007DDA}"/>
              </a:ext>
            </a:extLst>
          </p:cNvPr>
          <p:cNvSpPr/>
          <p:nvPr/>
        </p:nvSpPr>
        <p:spPr>
          <a:xfrm>
            <a:off x="5401341" y="70884"/>
            <a:ext cx="154684" cy="1587795"/>
          </a:xfrm>
          <a:custGeom>
            <a:avLst/>
            <a:gdLst>
              <a:gd name="connsiteX0" fmla="*/ 0 w 116013"/>
              <a:gd name="connsiteY0" fmla="*/ 0 h 1190846"/>
              <a:gd name="connsiteX1" fmla="*/ 42530 w 116013"/>
              <a:gd name="connsiteY1" fmla="*/ 318977 h 1190846"/>
              <a:gd name="connsiteX2" fmla="*/ 74428 w 116013"/>
              <a:gd name="connsiteY2" fmla="*/ 1190846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13" h="1190846">
                <a:moveTo>
                  <a:pt x="0" y="0"/>
                </a:moveTo>
                <a:cubicBezTo>
                  <a:pt x="15062" y="60251"/>
                  <a:pt x="30125" y="120503"/>
                  <a:pt x="42530" y="318977"/>
                </a:cubicBezTo>
                <a:cubicBezTo>
                  <a:pt x="54935" y="517451"/>
                  <a:pt x="178981" y="1141228"/>
                  <a:pt x="74428" y="1190846"/>
                </a:cubicBezTo>
              </a:path>
            </a:pathLst>
          </a:custGeom>
          <a:noFill/>
          <a:ln w="76200"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DB36CC3-E55E-4098-92FC-BE026A531D55}"/>
              </a:ext>
            </a:extLst>
          </p:cNvPr>
          <p:cNvSpPr/>
          <p:nvPr/>
        </p:nvSpPr>
        <p:spPr>
          <a:xfrm>
            <a:off x="7173433" y="2239926"/>
            <a:ext cx="2807703" cy="3841897"/>
          </a:xfrm>
          <a:custGeom>
            <a:avLst/>
            <a:gdLst>
              <a:gd name="connsiteX0" fmla="*/ 0 w 2105777"/>
              <a:gd name="connsiteY0" fmla="*/ 0 h 2881423"/>
              <a:gd name="connsiteX1" fmla="*/ 1180214 w 2105777"/>
              <a:gd name="connsiteY1" fmla="*/ 361507 h 2881423"/>
              <a:gd name="connsiteX2" fmla="*/ 2094614 w 2105777"/>
              <a:gd name="connsiteY2" fmla="*/ 1658679 h 2881423"/>
              <a:gd name="connsiteX3" fmla="*/ 1658679 w 2105777"/>
              <a:gd name="connsiteY3" fmla="*/ 2881423 h 288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5777" h="2881423">
                <a:moveTo>
                  <a:pt x="0" y="0"/>
                </a:moveTo>
                <a:cubicBezTo>
                  <a:pt x="415556" y="42530"/>
                  <a:pt x="831112" y="85061"/>
                  <a:pt x="1180214" y="361507"/>
                </a:cubicBezTo>
                <a:cubicBezTo>
                  <a:pt x="1529316" y="637954"/>
                  <a:pt x="2014870" y="1238693"/>
                  <a:pt x="2094614" y="1658679"/>
                </a:cubicBezTo>
                <a:cubicBezTo>
                  <a:pt x="2174358" y="2078665"/>
                  <a:pt x="1805763" y="2849525"/>
                  <a:pt x="1658679" y="2881423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EF6F4"/>
              </a:solidFill>
              <a:latin typeface="Arial"/>
              <a:sym typeface="Arial"/>
            </a:endParaRPr>
          </a:p>
        </p:txBody>
      </p:sp>
      <p:sp>
        <p:nvSpPr>
          <p:cNvPr id="42" name="Google Shape;364;p50">
            <a:extLst>
              <a:ext uri="{FF2B5EF4-FFF2-40B4-BE49-F238E27FC236}">
                <a16:creationId xmlns:a16="http://schemas.microsoft.com/office/drawing/2014/main" id="{6197BFA3-6F31-4E3A-B02C-3904755AC906}"/>
              </a:ext>
            </a:extLst>
          </p:cNvPr>
          <p:cNvSpPr txBox="1">
            <a:spLocks/>
          </p:cNvSpPr>
          <p:nvPr/>
        </p:nvSpPr>
        <p:spPr>
          <a:xfrm>
            <a:off x="884805" y="2452873"/>
            <a:ext cx="7587041" cy="17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The following attributes will be used for storing the clothes: 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•Type: Shirt, Trousers, Dress, Jacket, and Skirt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•Color: Yellow, Red, Green, Blue, Black, White, Purple, and Orange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•Fabric: Silk, Polyester, Wool, and Cotton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•Season suitability: Winter, Fall, Summer, and Spring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•Style: formal, athletic, vintage, and casual</a:t>
            </a:r>
          </a:p>
          <a:p>
            <a:pPr defTabSz="1219170">
              <a:buClr>
                <a:srgbClr val="5A3E3A"/>
              </a:buClr>
              <a:buSzPts val="1100"/>
            </a:pPr>
            <a:r>
              <a:rPr lang="en-US" sz="2133" kern="0" dirty="0">
                <a:solidFill>
                  <a:srgbClr val="5A3E3A"/>
                </a:solidFill>
                <a:latin typeface="Nunito" pitchFamily="2" charset="0"/>
              </a:rPr>
              <a:t>•Condition: New, Used, and Worn</a:t>
            </a:r>
          </a:p>
        </p:txBody>
      </p:sp>
      <p:sp>
        <p:nvSpPr>
          <p:cNvPr id="7" name="Google Shape;248;p40">
            <a:extLst>
              <a:ext uri="{FF2B5EF4-FFF2-40B4-BE49-F238E27FC236}">
                <a16:creationId xmlns:a16="http://schemas.microsoft.com/office/drawing/2014/main" id="{5464E2C0-CFD7-426C-B8DF-9A2EF770303B}"/>
              </a:ext>
            </a:extLst>
          </p:cNvPr>
          <p:cNvSpPr txBox="1">
            <a:spLocks/>
          </p:cNvSpPr>
          <p:nvPr/>
        </p:nvSpPr>
        <p:spPr>
          <a:xfrm>
            <a:off x="11370068" y="6163009"/>
            <a:ext cx="697989" cy="64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sz="35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defTabSz="1219170">
              <a:buClr>
                <a:srgbClr val="5A3E3A"/>
              </a:buClr>
            </a:pPr>
            <a:r>
              <a:rPr lang="en" sz="1800" kern="0" dirty="0">
                <a:solidFill>
                  <a:srgbClr val="5A3E3A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3613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Fashion trends presetation by Slidesgo">
  <a:themeElements>
    <a:clrScheme name="Simple Light">
      <a:dk1>
        <a:srgbClr val="5A3E3A"/>
      </a:dk1>
      <a:lt1>
        <a:srgbClr val="FEF6F4"/>
      </a:lt1>
      <a:dk2>
        <a:srgbClr val="D9B6A2"/>
      </a:dk2>
      <a:lt2>
        <a:srgbClr val="E5ADAC"/>
      </a:lt2>
      <a:accent1>
        <a:srgbClr val="AC2526"/>
      </a:accent1>
      <a:accent2>
        <a:srgbClr val="535353"/>
      </a:accent2>
      <a:accent3>
        <a:srgbClr val="C06273"/>
      </a:accent3>
      <a:accent4>
        <a:srgbClr val="FFFFFF"/>
      </a:accent4>
      <a:accent5>
        <a:srgbClr val="FFFFFF"/>
      </a:accent5>
      <a:accent6>
        <a:srgbClr val="FFFFFF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ashion trends presetation by Slidesgo">
  <a:themeElements>
    <a:clrScheme name="Simple Light">
      <a:dk1>
        <a:srgbClr val="5A3E3A"/>
      </a:dk1>
      <a:lt1>
        <a:srgbClr val="FEF6F4"/>
      </a:lt1>
      <a:dk2>
        <a:srgbClr val="D9B6A2"/>
      </a:dk2>
      <a:lt2>
        <a:srgbClr val="E5ADAC"/>
      </a:lt2>
      <a:accent1>
        <a:srgbClr val="AC2526"/>
      </a:accent1>
      <a:accent2>
        <a:srgbClr val="535353"/>
      </a:accent2>
      <a:accent3>
        <a:srgbClr val="C06273"/>
      </a:accent3>
      <a:accent4>
        <a:srgbClr val="FFFFFF"/>
      </a:accent4>
      <a:accent5>
        <a:srgbClr val="FFFFFF"/>
      </a:accent5>
      <a:accent6>
        <a:srgbClr val="FFFFFF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2013</Words>
  <Application>Microsoft Office PowerPoint</Application>
  <PresentationFormat>Widescreen</PresentationFormat>
  <Paragraphs>275</Paragraphs>
  <Slides>35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Aptos</vt:lpstr>
      <vt:lpstr>Arial</vt:lpstr>
      <vt:lpstr>Calibri</vt:lpstr>
      <vt:lpstr>Comfortaa</vt:lpstr>
      <vt:lpstr>Coming Soon</vt:lpstr>
      <vt:lpstr>Delius Swash Caps</vt:lpstr>
      <vt:lpstr>Didact Gothic</vt:lpstr>
      <vt:lpstr>Josefin Sans Light</vt:lpstr>
      <vt:lpstr>Libre Baskerville</vt:lpstr>
      <vt:lpstr>Montserrat</vt:lpstr>
      <vt:lpstr>Muli</vt:lpstr>
      <vt:lpstr>Nunito</vt:lpstr>
      <vt:lpstr>Staatliches</vt:lpstr>
      <vt:lpstr>Wingdings</vt:lpstr>
      <vt:lpstr>Fashion trends presetation by Slidesgo</vt:lpstr>
      <vt:lpstr>1_Fashion trends presetation by Slidesgo</vt:lpstr>
      <vt:lpstr>WEAR WEather Attire Recommender</vt:lpstr>
      <vt:lpstr>02</vt:lpstr>
      <vt:lpstr>Introduction</vt:lpstr>
      <vt:lpstr>Time and Decision Fatigue</vt:lpstr>
      <vt:lpstr>WEAR</vt:lpstr>
      <vt:lpstr>System Architecture</vt:lpstr>
      <vt:lpstr>System Architecture</vt:lpstr>
      <vt:lpstr>The Database</vt:lpstr>
      <vt:lpstr>The Database</vt:lpstr>
      <vt:lpstr>Backend Implementation</vt:lpstr>
      <vt:lpstr>Training the Data</vt:lpstr>
      <vt:lpstr>Recommendations</vt:lpstr>
      <vt:lpstr>OpenWeather API</vt:lpstr>
      <vt:lpstr>OpenAI API</vt:lpstr>
      <vt:lpstr>Machine Learning Models </vt:lpstr>
      <vt:lpstr>Results</vt:lpstr>
      <vt:lpstr>Outfit Recommendation</vt:lpstr>
      <vt:lpstr>4. Condition  </vt:lpstr>
      <vt:lpstr>Front end Implementation</vt:lpstr>
      <vt:lpstr>The Clothing Inventory </vt:lpstr>
      <vt:lpstr>Clothing Inventory Example </vt:lpstr>
      <vt:lpstr>FullCalendar API </vt:lpstr>
      <vt:lpstr>Calendar example</vt:lpstr>
      <vt:lpstr>Example Output </vt:lpstr>
      <vt:lpstr>Hardware Implementation</vt:lpstr>
      <vt:lpstr>Hardware Connections</vt:lpstr>
      <vt:lpstr>PowerPoint Presentation</vt:lpstr>
      <vt:lpstr>07</vt:lpstr>
      <vt:lpstr>PowerPoint Presentation</vt:lpstr>
      <vt:lpstr>PowerPoint Presentation</vt:lpstr>
      <vt:lpstr>Conclusion</vt:lpstr>
      <vt:lpstr>WEAR System: Final Thoughts</vt:lpstr>
      <vt:lpstr>References 1</vt:lpstr>
      <vt:lpstr>References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 WEather Attire Recommender</dc:title>
  <cp:lastModifiedBy>Ghassan Awwad</cp:lastModifiedBy>
  <cp:revision>16</cp:revision>
  <dcterms:created xsi:type="dcterms:W3CDTF">2024-05-16T21:26:12Z</dcterms:created>
  <dcterms:modified xsi:type="dcterms:W3CDTF">2024-05-19T18:46:40Z</dcterms:modified>
</cp:coreProperties>
</file>